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g" ContentType="image/jpeg"/>
  <Default Extension="png" ContentType="image/png"/>
  <Default Extension="rels" ContentType="application/vnd.openxmlformats-package.relationships+xml"/>
  <Default Extension="tmp" ContentType="image/png"/>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drawings/drawing1.xml" ContentType="application/vnd.openxmlformats-officedocument.drawingml.chartshape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drawings/drawing2.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3" r:id="rId2"/>
  </p:sldMasterIdLst>
  <p:notesMasterIdLst>
    <p:notesMasterId r:id="rId57"/>
  </p:notesMasterIdLst>
  <p:sldIdLst>
    <p:sldId id="259" r:id="rId3"/>
    <p:sldId id="279" r:id="rId4"/>
    <p:sldId id="283" r:id="rId5"/>
    <p:sldId id="276" r:id="rId6"/>
    <p:sldId id="286" r:id="rId7"/>
    <p:sldId id="287" r:id="rId8"/>
    <p:sldId id="288" r:id="rId9"/>
    <p:sldId id="268" r:id="rId10"/>
    <p:sldId id="290" r:id="rId11"/>
    <p:sldId id="291" r:id="rId12"/>
    <p:sldId id="292" r:id="rId13"/>
    <p:sldId id="295" r:id="rId14"/>
    <p:sldId id="277" r:id="rId15"/>
    <p:sldId id="278" r:id="rId16"/>
    <p:sldId id="294" r:id="rId17"/>
    <p:sldId id="293" r:id="rId18"/>
    <p:sldId id="284" r:id="rId19"/>
    <p:sldId id="285" r:id="rId20"/>
    <p:sldId id="282" r:id="rId21"/>
    <p:sldId id="281" r:id="rId22"/>
    <p:sldId id="275" r:id="rId23"/>
    <p:sldId id="400" r:id="rId24"/>
    <p:sldId id="396" r:id="rId25"/>
    <p:sldId id="397" r:id="rId26"/>
    <p:sldId id="399" r:id="rId27"/>
    <p:sldId id="398" r:id="rId28"/>
    <p:sldId id="308" r:id="rId29"/>
    <p:sldId id="385" r:id="rId30"/>
    <p:sldId id="386" r:id="rId31"/>
    <p:sldId id="267" r:id="rId32"/>
    <p:sldId id="263" r:id="rId33"/>
    <p:sldId id="387" r:id="rId34"/>
    <p:sldId id="388" r:id="rId35"/>
    <p:sldId id="415" r:id="rId36"/>
    <p:sldId id="416" r:id="rId37"/>
    <p:sldId id="404" r:id="rId38"/>
    <p:sldId id="414" r:id="rId39"/>
    <p:sldId id="406" r:id="rId40"/>
    <p:sldId id="389" r:id="rId41"/>
    <p:sldId id="390" r:id="rId42"/>
    <p:sldId id="392" r:id="rId43"/>
    <p:sldId id="296" r:id="rId44"/>
    <p:sldId id="297" r:id="rId45"/>
    <p:sldId id="301" r:id="rId46"/>
    <p:sldId id="307" r:id="rId47"/>
    <p:sldId id="304" r:id="rId48"/>
    <p:sldId id="302" r:id="rId49"/>
    <p:sldId id="303" r:id="rId50"/>
    <p:sldId id="394" r:id="rId51"/>
    <p:sldId id="305" r:id="rId52"/>
    <p:sldId id="298" r:id="rId53"/>
    <p:sldId id="300" r:id="rId54"/>
    <p:sldId id="395" r:id="rId55"/>
    <p:sldId id="419"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5E0343C-2A23-4A04-99AD-6C0ECC6958C5}">
          <p14:sldIdLst>
            <p14:sldId id="259"/>
            <p14:sldId id="279"/>
            <p14:sldId id="283"/>
            <p14:sldId id="276"/>
            <p14:sldId id="286"/>
            <p14:sldId id="287"/>
            <p14:sldId id="288"/>
            <p14:sldId id="268"/>
            <p14:sldId id="290"/>
            <p14:sldId id="291"/>
            <p14:sldId id="292"/>
            <p14:sldId id="295"/>
            <p14:sldId id="277"/>
            <p14:sldId id="278"/>
            <p14:sldId id="294"/>
            <p14:sldId id="293"/>
            <p14:sldId id="284"/>
            <p14:sldId id="285"/>
            <p14:sldId id="282"/>
            <p14:sldId id="281"/>
            <p14:sldId id="275"/>
            <p14:sldId id="400"/>
            <p14:sldId id="396"/>
            <p14:sldId id="397"/>
            <p14:sldId id="399"/>
            <p14:sldId id="398"/>
            <p14:sldId id="308"/>
            <p14:sldId id="385"/>
            <p14:sldId id="386"/>
            <p14:sldId id="267"/>
            <p14:sldId id="263"/>
            <p14:sldId id="387"/>
            <p14:sldId id="388"/>
            <p14:sldId id="415"/>
            <p14:sldId id="416"/>
            <p14:sldId id="404"/>
            <p14:sldId id="414"/>
            <p14:sldId id="406"/>
            <p14:sldId id="389"/>
            <p14:sldId id="390"/>
            <p14:sldId id="392"/>
            <p14:sldId id="296"/>
            <p14:sldId id="297"/>
            <p14:sldId id="301"/>
            <p14:sldId id="307"/>
            <p14:sldId id="304"/>
            <p14:sldId id="302"/>
            <p14:sldId id="303"/>
            <p14:sldId id="394"/>
            <p14:sldId id="305"/>
            <p14:sldId id="298"/>
            <p14:sldId id="300"/>
            <p14:sldId id="395"/>
            <p14:sldId id="419"/>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hiral Phadke" initials="DP" lastIdx="2" clrIdx="0">
    <p:extLst>
      <p:ext uri="{19B8F6BF-5375-455C-9EA6-DF929625EA0E}">
        <p15:presenceInfo xmlns:p15="http://schemas.microsoft.com/office/powerpoint/2012/main" userId="S::dhiral.phadke@sciome.com::072cbaa0-cc24-4469-8803-f33c4710b0a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009999"/>
    <a:srgbClr val="FFFF66"/>
    <a:srgbClr val="FFCC00"/>
    <a:srgbClr val="F3A1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95" autoAdjust="0"/>
    <p:restoredTop sz="96196" autoAdjust="0"/>
  </p:normalViewPr>
  <p:slideViewPr>
    <p:cSldViewPr snapToGrid="0">
      <p:cViewPr varScale="1">
        <p:scale>
          <a:sx n="105" d="100"/>
          <a:sy n="105" d="100"/>
        </p:scale>
        <p:origin x="834" y="102"/>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5" Type="http://schemas.openxmlformats.org/officeDocument/2006/relationships/chartUserShapes" Target="../drawings/drawing1.xml"/><Relationship Id="rId4" Type="http://schemas.openxmlformats.org/officeDocument/2006/relationships/package" Target="../embeddings/Microsoft_Excel_Worksheet.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1.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5" Type="http://schemas.openxmlformats.org/officeDocument/2006/relationships/chartUserShapes" Target="../drawings/drawing2.xml"/><Relationship Id="rId4"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80" b="0" i="0" u="none" strike="noStrike" kern="1200" spc="0" baseline="0">
                <a:solidFill>
                  <a:schemeClr val="tx1">
                    <a:lumMod val="95000"/>
                    <a:lumOff val="5000"/>
                  </a:schemeClr>
                </a:solidFill>
                <a:latin typeface="+mn-lt"/>
                <a:ea typeface="+mn-ea"/>
                <a:cs typeface="+mn-cs"/>
              </a:defRPr>
            </a:pPr>
            <a:r>
              <a:rPr lang="en-US"/>
              <a:t>Montonic Dose Responsive Genes (Run1)</a:t>
            </a:r>
          </a:p>
        </c:rich>
      </c:tx>
      <c:overlay val="0"/>
      <c:spPr>
        <a:noFill/>
        <a:ln>
          <a:noFill/>
        </a:ln>
        <a:effectLst/>
      </c:spPr>
      <c:txPr>
        <a:bodyPr rot="0" spcFirstLastPara="1" vertOverflow="ellipsis" vert="horz" wrap="square" anchor="ctr" anchorCtr="1"/>
        <a:lstStyle/>
        <a:p>
          <a:pPr>
            <a:defRPr sz="1680" b="0" i="0" u="none" strike="noStrike" kern="1200" spc="0" baseline="0">
              <a:solidFill>
                <a:schemeClr val="tx1">
                  <a:lumMod val="95000"/>
                  <a:lumOff val="5000"/>
                </a:schemeClr>
              </a:solidFill>
              <a:latin typeface="+mn-lt"/>
              <a:ea typeface="+mn-ea"/>
              <a:cs typeface="+mn-cs"/>
            </a:defRPr>
          </a:pPr>
          <a:endParaRPr lang="en-US"/>
        </a:p>
      </c:txPr>
    </c:title>
    <c:autoTitleDeleted val="0"/>
    <c:plotArea>
      <c:layout/>
      <c:barChart>
        <c:barDir val="col"/>
        <c:grouping val="stacked"/>
        <c:varyColors val="0"/>
        <c:ser>
          <c:idx val="0"/>
          <c:order val="0"/>
          <c:tx>
            <c:strRef>
              <c:f>'[drgs_pvalue=0.005_summary.xlsx]run1'!$J$1</c:f>
              <c:strCache>
                <c:ptCount val="1"/>
                <c:pt idx="0">
                  <c:v>UP</c:v>
                </c:pt>
              </c:strCache>
            </c:strRef>
          </c:tx>
          <c:spPr>
            <a:solidFill>
              <a:schemeClr val="accent1"/>
            </a:solidFill>
            <a:ln>
              <a:noFill/>
            </a:ln>
            <a:effectLst/>
          </c:spPr>
          <c:invertIfNegative val="0"/>
          <c:cat>
            <c:strRef>
              <c:f>'[drgs_pvalue=0.005_summary.xlsx]run1'!$F$2:$F$31</c:f>
              <c:strCache>
                <c:ptCount val="30"/>
                <c:pt idx="0">
                  <c:v>6,2 methylacrylate</c:v>
                </c:pt>
                <c:pt idx="1">
                  <c:v>PFBS</c:v>
                </c:pt>
                <c:pt idx="2">
                  <c:v>PEG</c:v>
                </c:pt>
                <c:pt idx="3">
                  <c:v>8:2 FTOH</c:v>
                </c:pt>
                <c:pt idx="4">
                  <c:v>6,2 FTOH</c:v>
                </c:pt>
                <c:pt idx="5">
                  <c:v>PFHxA</c:v>
                </c:pt>
                <c:pt idx="6">
                  <c:v>2-(2-Butoxyethoxy)ethanol</c:v>
                </c:pt>
                <c:pt idx="7">
                  <c:v>Phenobarbital</c:v>
                </c:pt>
                <c:pt idx="8">
                  <c:v>4:2 Fluorotelomer sulfonic acid</c:v>
                </c:pt>
                <c:pt idx="9">
                  <c:v>PFHxSK</c:v>
                </c:pt>
                <c:pt idx="10">
                  <c:v>2-methyl-2,4-pentanediol</c:v>
                </c:pt>
                <c:pt idx="11">
                  <c:v>6,2 FTS</c:v>
                </c:pt>
                <c:pt idx="12">
                  <c:v>Laurylamidopropyl betaine</c:v>
                </c:pt>
                <c:pt idx="13">
                  <c:v>PFNA</c:v>
                </c:pt>
                <c:pt idx="14">
                  <c:v>PFHpA (C7)</c:v>
                </c:pt>
                <c:pt idx="15">
                  <c:v>Omeprazole</c:v>
                </c:pt>
                <c:pt idx="16">
                  <c:v>AFFF1</c:v>
                </c:pt>
                <c:pt idx="17">
                  <c:v>SOS</c:v>
                </c:pt>
                <c:pt idx="18">
                  <c:v>PFOS</c:v>
                </c:pt>
                <c:pt idx="19">
                  <c:v>Wyeth-14643</c:v>
                </c:pt>
                <c:pt idx="20">
                  <c:v>PFHpS (C7)</c:v>
                </c:pt>
                <c:pt idx="21">
                  <c:v>AFFF5</c:v>
                </c:pt>
                <c:pt idx="22">
                  <c:v>Cyclosporine A</c:v>
                </c:pt>
                <c:pt idx="23">
                  <c:v>PFDA</c:v>
                </c:pt>
                <c:pt idx="24">
                  <c:v>AFFF2</c:v>
                </c:pt>
                <c:pt idx="25">
                  <c:v>CHEMGUARD S550 PFAS mixture</c:v>
                </c:pt>
                <c:pt idx="26">
                  <c:v>AFFF3</c:v>
                </c:pt>
                <c:pt idx="27">
                  <c:v>AFFF4</c:v>
                </c:pt>
                <c:pt idx="28">
                  <c:v>PFOA</c:v>
                </c:pt>
                <c:pt idx="29">
                  <c:v>Pooled AFFF</c:v>
                </c:pt>
              </c:strCache>
            </c:strRef>
          </c:cat>
          <c:val>
            <c:numRef>
              <c:f>'[drgs_pvalue=0.005_summary.xlsx]run1'!$J$2:$J$31</c:f>
              <c:numCache>
                <c:formatCode>General</c:formatCode>
                <c:ptCount val="30"/>
                <c:pt idx="0">
                  <c:v>17</c:v>
                </c:pt>
                <c:pt idx="1">
                  <c:v>41</c:v>
                </c:pt>
                <c:pt idx="2">
                  <c:v>20</c:v>
                </c:pt>
                <c:pt idx="3">
                  <c:v>10</c:v>
                </c:pt>
                <c:pt idx="4">
                  <c:v>23</c:v>
                </c:pt>
                <c:pt idx="5">
                  <c:v>77</c:v>
                </c:pt>
                <c:pt idx="6">
                  <c:v>67</c:v>
                </c:pt>
                <c:pt idx="7">
                  <c:v>66</c:v>
                </c:pt>
                <c:pt idx="8">
                  <c:v>39</c:v>
                </c:pt>
                <c:pt idx="9">
                  <c:v>115</c:v>
                </c:pt>
                <c:pt idx="10">
                  <c:v>190</c:v>
                </c:pt>
                <c:pt idx="11">
                  <c:v>139</c:v>
                </c:pt>
                <c:pt idx="12">
                  <c:v>126</c:v>
                </c:pt>
                <c:pt idx="13">
                  <c:v>269</c:v>
                </c:pt>
                <c:pt idx="14">
                  <c:v>344</c:v>
                </c:pt>
                <c:pt idx="15">
                  <c:v>389</c:v>
                </c:pt>
                <c:pt idx="16">
                  <c:v>109</c:v>
                </c:pt>
                <c:pt idx="17">
                  <c:v>306</c:v>
                </c:pt>
                <c:pt idx="18">
                  <c:v>571</c:v>
                </c:pt>
                <c:pt idx="19">
                  <c:v>436</c:v>
                </c:pt>
                <c:pt idx="20">
                  <c:v>922</c:v>
                </c:pt>
                <c:pt idx="21">
                  <c:v>752</c:v>
                </c:pt>
                <c:pt idx="22">
                  <c:v>797</c:v>
                </c:pt>
                <c:pt idx="23">
                  <c:v>1016</c:v>
                </c:pt>
                <c:pt idx="24">
                  <c:v>948</c:v>
                </c:pt>
                <c:pt idx="25">
                  <c:v>940</c:v>
                </c:pt>
                <c:pt idx="26">
                  <c:v>932</c:v>
                </c:pt>
                <c:pt idx="27">
                  <c:v>910</c:v>
                </c:pt>
                <c:pt idx="28">
                  <c:v>997</c:v>
                </c:pt>
                <c:pt idx="29">
                  <c:v>1093</c:v>
                </c:pt>
              </c:numCache>
            </c:numRef>
          </c:val>
          <c:extLst>
            <c:ext xmlns:c16="http://schemas.microsoft.com/office/drawing/2014/chart" uri="{C3380CC4-5D6E-409C-BE32-E72D297353CC}">
              <c16:uniqueId val="{00000000-6A69-4BE5-BA27-D1E20F7531AA}"/>
            </c:ext>
          </c:extLst>
        </c:ser>
        <c:ser>
          <c:idx val="1"/>
          <c:order val="1"/>
          <c:tx>
            <c:strRef>
              <c:f>'[drgs_pvalue=0.005_summary.xlsx]run1'!$K$1</c:f>
              <c:strCache>
                <c:ptCount val="1"/>
                <c:pt idx="0">
                  <c:v>DOWN</c:v>
                </c:pt>
              </c:strCache>
            </c:strRef>
          </c:tx>
          <c:spPr>
            <a:solidFill>
              <a:schemeClr val="accent2"/>
            </a:solidFill>
            <a:ln>
              <a:noFill/>
            </a:ln>
            <a:effectLst/>
          </c:spPr>
          <c:invertIfNegative val="0"/>
          <c:cat>
            <c:strRef>
              <c:f>'[drgs_pvalue=0.005_summary.xlsx]run1'!$F$2:$F$31</c:f>
              <c:strCache>
                <c:ptCount val="30"/>
                <c:pt idx="0">
                  <c:v>6,2 methylacrylate</c:v>
                </c:pt>
                <c:pt idx="1">
                  <c:v>PFBS</c:v>
                </c:pt>
                <c:pt idx="2">
                  <c:v>PEG</c:v>
                </c:pt>
                <c:pt idx="3">
                  <c:v>8:2 FTOH</c:v>
                </c:pt>
                <c:pt idx="4">
                  <c:v>6,2 FTOH</c:v>
                </c:pt>
                <c:pt idx="5">
                  <c:v>PFHxA</c:v>
                </c:pt>
                <c:pt idx="6">
                  <c:v>2-(2-Butoxyethoxy)ethanol</c:v>
                </c:pt>
                <c:pt idx="7">
                  <c:v>Phenobarbital</c:v>
                </c:pt>
                <c:pt idx="8">
                  <c:v>4:2 Fluorotelomer sulfonic acid</c:v>
                </c:pt>
                <c:pt idx="9">
                  <c:v>PFHxSK</c:v>
                </c:pt>
                <c:pt idx="10">
                  <c:v>2-methyl-2,4-pentanediol</c:v>
                </c:pt>
                <c:pt idx="11">
                  <c:v>6,2 FTS</c:v>
                </c:pt>
                <c:pt idx="12">
                  <c:v>Laurylamidopropyl betaine</c:v>
                </c:pt>
                <c:pt idx="13">
                  <c:v>PFNA</c:v>
                </c:pt>
                <c:pt idx="14">
                  <c:v>PFHpA (C7)</c:v>
                </c:pt>
                <c:pt idx="15">
                  <c:v>Omeprazole</c:v>
                </c:pt>
                <c:pt idx="16">
                  <c:v>AFFF1</c:v>
                </c:pt>
                <c:pt idx="17">
                  <c:v>SOS</c:v>
                </c:pt>
                <c:pt idx="18">
                  <c:v>PFOS</c:v>
                </c:pt>
                <c:pt idx="19">
                  <c:v>Wyeth-14643</c:v>
                </c:pt>
                <c:pt idx="20">
                  <c:v>PFHpS (C7)</c:v>
                </c:pt>
                <c:pt idx="21">
                  <c:v>AFFF5</c:v>
                </c:pt>
                <c:pt idx="22">
                  <c:v>Cyclosporine A</c:v>
                </c:pt>
                <c:pt idx="23">
                  <c:v>PFDA</c:v>
                </c:pt>
                <c:pt idx="24">
                  <c:v>AFFF2</c:v>
                </c:pt>
                <c:pt idx="25">
                  <c:v>CHEMGUARD S550 PFAS mixture</c:v>
                </c:pt>
                <c:pt idx="26">
                  <c:v>AFFF3</c:v>
                </c:pt>
                <c:pt idx="27">
                  <c:v>AFFF4</c:v>
                </c:pt>
                <c:pt idx="28">
                  <c:v>PFOA</c:v>
                </c:pt>
                <c:pt idx="29">
                  <c:v>Pooled AFFF</c:v>
                </c:pt>
              </c:strCache>
            </c:strRef>
          </c:cat>
          <c:val>
            <c:numRef>
              <c:f>'[drgs_pvalue=0.005_summary.xlsx]run1'!$K$2:$K$31</c:f>
              <c:numCache>
                <c:formatCode>General</c:formatCode>
                <c:ptCount val="30"/>
                <c:pt idx="0">
                  <c:v>5</c:v>
                </c:pt>
                <c:pt idx="1">
                  <c:v>15</c:v>
                </c:pt>
                <c:pt idx="2">
                  <c:v>48</c:v>
                </c:pt>
                <c:pt idx="3">
                  <c:v>61</c:v>
                </c:pt>
                <c:pt idx="4">
                  <c:v>90</c:v>
                </c:pt>
                <c:pt idx="5">
                  <c:v>50</c:v>
                </c:pt>
                <c:pt idx="6">
                  <c:v>62</c:v>
                </c:pt>
                <c:pt idx="7">
                  <c:v>150</c:v>
                </c:pt>
                <c:pt idx="8">
                  <c:v>190</c:v>
                </c:pt>
                <c:pt idx="9">
                  <c:v>232</c:v>
                </c:pt>
                <c:pt idx="10">
                  <c:v>162</c:v>
                </c:pt>
                <c:pt idx="11">
                  <c:v>293</c:v>
                </c:pt>
                <c:pt idx="12">
                  <c:v>344</c:v>
                </c:pt>
                <c:pt idx="13">
                  <c:v>267</c:v>
                </c:pt>
                <c:pt idx="14">
                  <c:v>224</c:v>
                </c:pt>
                <c:pt idx="15">
                  <c:v>201</c:v>
                </c:pt>
                <c:pt idx="16">
                  <c:v>557</c:v>
                </c:pt>
                <c:pt idx="17">
                  <c:v>383</c:v>
                </c:pt>
                <c:pt idx="18">
                  <c:v>213</c:v>
                </c:pt>
                <c:pt idx="19">
                  <c:v>427</c:v>
                </c:pt>
                <c:pt idx="20">
                  <c:v>222</c:v>
                </c:pt>
                <c:pt idx="21">
                  <c:v>412</c:v>
                </c:pt>
                <c:pt idx="22">
                  <c:v>502</c:v>
                </c:pt>
                <c:pt idx="23">
                  <c:v>398</c:v>
                </c:pt>
                <c:pt idx="24">
                  <c:v>468</c:v>
                </c:pt>
                <c:pt idx="25">
                  <c:v>504</c:v>
                </c:pt>
                <c:pt idx="26">
                  <c:v>542</c:v>
                </c:pt>
                <c:pt idx="27">
                  <c:v>572</c:v>
                </c:pt>
                <c:pt idx="28">
                  <c:v>531</c:v>
                </c:pt>
                <c:pt idx="29">
                  <c:v>452</c:v>
                </c:pt>
              </c:numCache>
            </c:numRef>
          </c:val>
          <c:extLst>
            <c:ext xmlns:c16="http://schemas.microsoft.com/office/drawing/2014/chart" uri="{C3380CC4-5D6E-409C-BE32-E72D297353CC}">
              <c16:uniqueId val="{00000001-6A69-4BE5-BA27-D1E20F7531AA}"/>
            </c:ext>
          </c:extLst>
        </c:ser>
        <c:dLbls>
          <c:showLegendKey val="0"/>
          <c:showVal val="0"/>
          <c:showCatName val="0"/>
          <c:showSerName val="0"/>
          <c:showPercent val="0"/>
          <c:showBubbleSize val="0"/>
        </c:dLbls>
        <c:gapWidth val="150"/>
        <c:overlap val="100"/>
        <c:axId val="1206578480"/>
        <c:axId val="1422364368"/>
      </c:barChart>
      <c:catAx>
        <c:axId val="12065784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mn-cs"/>
              </a:defRPr>
            </a:pPr>
            <a:endParaRPr lang="en-US"/>
          </a:p>
        </c:txPr>
        <c:crossAx val="1422364368"/>
        <c:crosses val="autoZero"/>
        <c:auto val="1"/>
        <c:lblAlgn val="ctr"/>
        <c:lblOffset val="100"/>
        <c:noMultiLvlLbl val="0"/>
      </c:catAx>
      <c:valAx>
        <c:axId val="1422364368"/>
        <c:scaling>
          <c:orientation val="minMax"/>
          <c:max val="25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mn-cs"/>
                  </a:defRPr>
                </a:pPr>
                <a:r>
                  <a:rPr lang="en-US"/>
                  <a:t>#Genes</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mn-cs"/>
              </a:defRPr>
            </a:pPr>
            <a:endParaRPr lang="en-US"/>
          </a:p>
        </c:txPr>
        <c:crossAx val="1206578480"/>
        <c:crosses val="autoZero"/>
        <c:crossBetween val="between"/>
        <c:majorUnit val="250"/>
      </c:valAx>
      <c:spPr>
        <a:noFill/>
        <a:ln>
          <a:noFill/>
        </a:ln>
        <a:effectLst/>
      </c:spPr>
    </c:plotArea>
    <c:legend>
      <c:legendPos val="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lumMod val="95000"/>
              <a:lumOff val="5000"/>
            </a:schemeClr>
          </a:solidFill>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80" b="0" i="0" u="none" strike="noStrike" kern="1200" spc="0" baseline="0">
                <a:solidFill>
                  <a:schemeClr val="tx1">
                    <a:lumMod val="95000"/>
                    <a:lumOff val="5000"/>
                  </a:schemeClr>
                </a:solidFill>
                <a:latin typeface="+mn-lt"/>
                <a:ea typeface="+mn-ea"/>
                <a:cs typeface="+mn-cs"/>
              </a:defRPr>
            </a:pPr>
            <a:r>
              <a:rPr lang="en-US"/>
              <a:t>Montonic Dose Responsive Genes (Run2)</a:t>
            </a:r>
          </a:p>
        </c:rich>
      </c:tx>
      <c:overlay val="0"/>
      <c:spPr>
        <a:noFill/>
        <a:ln>
          <a:noFill/>
        </a:ln>
        <a:effectLst/>
      </c:spPr>
      <c:txPr>
        <a:bodyPr rot="0" spcFirstLastPara="1" vertOverflow="ellipsis" vert="horz" wrap="square" anchor="ctr" anchorCtr="1"/>
        <a:lstStyle/>
        <a:p>
          <a:pPr>
            <a:defRPr sz="1680" b="0" i="0" u="none" strike="noStrike" kern="1200" spc="0" baseline="0">
              <a:solidFill>
                <a:schemeClr val="tx1">
                  <a:lumMod val="95000"/>
                  <a:lumOff val="5000"/>
                </a:schemeClr>
              </a:solidFill>
              <a:latin typeface="+mn-lt"/>
              <a:ea typeface="+mn-ea"/>
              <a:cs typeface="+mn-cs"/>
            </a:defRPr>
          </a:pPr>
          <a:endParaRPr lang="en-US"/>
        </a:p>
      </c:txPr>
    </c:title>
    <c:autoTitleDeleted val="0"/>
    <c:plotArea>
      <c:layout/>
      <c:barChart>
        <c:barDir val="col"/>
        <c:grouping val="stacked"/>
        <c:varyColors val="0"/>
        <c:ser>
          <c:idx val="0"/>
          <c:order val="0"/>
          <c:tx>
            <c:strRef>
              <c:f>'[drgs_pvalue=0.005_summary.xlsx]run2'!$J$1</c:f>
              <c:strCache>
                <c:ptCount val="1"/>
                <c:pt idx="0">
                  <c:v>UP</c:v>
                </c:pt>
              </c:strCache>
            </c:strRef>
          </c:tx>
          <c:spPr>
            <a:solidFill>
              <a:schemeClr val="accent1"/>
            </a:solidFill>
            <a:ln>
              <a:noFill/>
            </a:ln>
            <a:effectLst/>
          </c:spPr>
          <c:invertIfNegative val="0"/>
          <c:cat>
            <c:strRef>
              <c:f>'[drgs_pvalue=0.005_summary.xlsx]run2'!$F$2:$F$31</c:f>
              <c:strCache>
                <c:ptCount val="30"/>
                <c:pt idx="0">
                  <c:v>6,2 FTOH</c:v>
                </c:pt>
                <c:pt idx="1">
                  <c:v>8:2 FTOH</c:v>
                </c:pt>
                <c:pt idx="2">
                  <c:v>PEG</c:v>
                </c:pt>
                <c:pt idx="3">
                  <c:v>PFBS</c:v>
                </c:pt>
                <c:pt idx="4">
                  <c:v>4:2 Fluorotelomer sulfonic acid</c:v>
                </c:pt>
                <c:pt idx="5">
                  <c:v>6,2 methylacrylate</c:v>
                </c:pt>
                <c:pt idx="6">
                  <c:v>PFNA</c:v>
                </c:pt>
                <c:pt idx="7">
                  <c:v>2-(2-Butoxyethoxy)ethanol</c:v>
                </c:pt>
                <c:pt idx="8">
                  <c:v>PFHxSK</c:v>
                </c:pt>
                <c:pt idx="9">
                  <c:v>PFHxA</c:v>
                </c:pt>
                <c:pt idx="10">
                  <c:v>2-methyl-2,4-pentanediol</c:v>
                </c:pt>
                <c:pt idx="11">
                  <c:v>Wyeth-14643</c:v>
                </c:pt>
                <c:pt idx="12">
                  <c:v>AFFF1</c:v>
                </c:pt>
                <c:pt idx="13">
                  <c:v>PFHpS (C7)</c:v>
                </c:pt>
                <c:pt idx="14">
                  <c:v>Omeprazole</c:v>
                </c:pt>
                <c:pt idx="15">
                  <c:v>PFOS</c:v>
                </c:pt>
                <c:pt idx="16">
                  <c:v>Phenobarbital</c:v>
                </c:pt>
                <c:pt idx="17">
                  <c:v>6,2 FTS</c:v>
                </c:pt>
                <c:pt idx="18">
                  <c:v>PFHpA (C7)</c:v>
                </c:pt>
                <c:pt idx="19">
                  <c:v>Laurylamidopropyl betaine</c:v>
                </c:pt>
                <c:pt idx="20">
                  <c:v>SOS</c:v>
                </c:pt>
                <c:pt idx="21">
                  <c:v>AFFF5</c:v>
                </c:pt>
                <c:pt idx="22">
                  <c:v>Cyclosporine A</c:v>
                </c:pt>
                <c:pt idx="23">
                  <c:v>Pooled AFFF</c:v>
                </c:pt>
                <c:pt idx="24">
                  <c:v>AFFF3</c:v>
                </c:pt>
                <c:pt idx="25">
                  <c:v>AFFF2</c:v>
                </c:pt>
                <c:pt idx="26">
                  <c:v>AFFF4</c:v>
                </c:pt>
                <c:pt idx="27">
                  <c:v>CHEMGUARD S550 PFAS mixture</c:v>
                </c:pt>
                <c:pt idx="28">
                  <c:v>PFOA</c:v>
                </c:pt>
                <c:pt idx="29">
                  <c:v>PFDA</c:v>
                </c:pt>
              </c:strCache>
            </c:strRef>
          </c:cat>
          <c:val>
            <c:numRef>
              <c:f>'[drgs_pvalue=0.005_summary.xlsx]run2'!$J$2:$J$31</c:f>
              <c:numCache>
                <c:formatCode>General</c:formatCode>
                <c:ptCount val="30"/>
                <c:pt idx="0">
                  <c:v>5</c:v>
                </c:pt>
                <c:pt idx="1">
                  <c:v>59</c:v>
                </c:pt>
                <c:pt idx="2">
                  <c:v>27</c:v>
                </c:pt>
                <c:pt idx="3">
                  <c:v>34</c:v>
                </c:pt>
                <c:pt idx="4">
                  <c:v>102</c:v>
                </c:pt>
                <c:pt idx="5">
                  <c:v>14</c:v>
                </c:pt>
                <c:pt idx="6">
                  <c:v>126</c:v>
                </c:pt>
                <c:pt idx="7">
                  <c:v>65</c:v>
                </c:pt>
                <c:pt idx="8">
                  <c:v>77</c:v>
                </c:pt>
                <c:pt idx="9">
                  <c:v>73</c:v>
                </c:pt>
                <c:pt idx="10">
                  <c:v>136</c:v>
                </c:pt>
                <c:pt idx="11">
                  <c:v>138</c:v>
                </c:pt>
                <c:pt idx="12">
                  <c:v>144</c:v>
                </c:pt>
                <c:pt idx="13">
                  <c:v>122</c:v>
                </c:pt>
                <c:pt idx="14">
                  <c:v>381</c:v>
                </c:pt>
                <c:pt idx="15">
                  <c:v>486</c:v>
                </c:pt>
                <c:pt idx="16">
                  <c:v>87</c:v>
                </c:pt>
                <c:pt idx="17">
                  <c:v>138</c:v>
                </c:pt>
                <c:pt idx="18">
                  <c:v>553</c:v>
                </c:pt>
                <c:pt idx="19">
                  <c:v>238</c:v>
                </c:pt>
                <c:pt idx="20">
                  <c:v>416</c:v>
                </c:pt>
                <c:pt idx="21">
                  <c:v>813</c:v>
                </c:pt>
                <c:pt idx="22">
                  <c:v>880</c:v>
                </c:pt>
                <c:pt idx="23">
                  <c:v>1031</c:v>
                </c:pt>
                <c:pt idx="24">
                  <c:v>1023</c:v>
                </c:pt>
                <c:pt idx="25">
                  <c:v>1114</c:v>
                </c:pt>
                <c:pt idx="26">
                  <c:v>1089</c:v>
                </c:pt>
                <c:pt idx="27">
                  <c:v>1158</c:v>
                </c:pt>
                <c:pt idx="28">
                  <c:v>1191</c:v>
                </c:pt>
                <c:pt idx="29">
                  <c:v>1612</c:v>
                </c:pt>
              </c:numCache>
            </c:numRef>
          </c:val>
          <c:extLst>
            <c:ext xmlns:c16="http://schemas.microsoft.com/office/drawing/2014/chart" uri="{C3380CC4-5D6E-409C-BE32-E72D297353CC}">
              <c16:uniqueId val="{00000000-11D4-444A-8770-FD30BE60CD7B}"/>
            </c:ext>
          </c:extLst>
        </c:ser>
        <c:ser>
          <c:idx val="1"/>
          <c:order val="1"/>
          <c:tx>
            <c:strRef>
              <c:f>'[drgs_pvalue=0.005_summary.xlsx]run2'!$K$1</c:f>
              <c:strCache>
                <c:ptCount val="1"/>
                <c:pt idx="0">
                  <c:v>DOWN</c:v>
                </c:pt>
              </c:strCache>
            </c:strRef>
          </c:tx>
          <c:spPr>
            <a:solidFill>
              <a:schemeClr val="accent2"/>
            </a:solidFill>
            <a:ln>
              <a:noFill/>
            </a:ln>
            <a:effectLst/>
          </c:spPr>
          <c:invertIfNegative val="0"/>
          <c:cat>
            <c:strRef>
              <c:f>'[drgs_pvalue=0.005_summary.xlsx]run2'!$F$2:$F$31</c:f>
              <c:strCache>
                <c:ptCount val="30"/>
                <c:pt idx="0">
                  <c:v>6,2 FTOH</c:v>
                </c:pt>
                <c:pt idx="1">
                  <c:v>8:2 FTOH</c:v>
                </c:pt>
                <c:pt idx="2">
                  <c:v>PEG</c:v>
                </c:pt>
                <c:pt idx="3">
                  <c:v>PFBS</c:v>
                </c:pt>
                <c:pt idx="4">
                  <c:v>4:2 Fluorotelomer sulfonic acid</c:v>
                </c:pt>
                <c:pt idx="5">
                  <c:v>6,2 methylacrylate</c:v>
                </c:pt>
                <c:pt idx="6">
                  <c:v>PFNA</c:v>
                </c:pt>
                <c:pt idx="7">
                  <c:v>2-(2-Butoxyethoxy)ethanol</c:v>
                </c:pt>
                <c:pt idx="8">
                  <c:v>PFHxSK</c:v>
                </c:pt>
                <c:pt idx="9">
                  <c:v>PFHxA</c:v>
                </c:pt>
                <c:pt idx="10">
                  <c:v>2-methyl-2,4-pentanediol</c:v>
                </c:pt>
                <c:pt idx="11">
                  <c:v>Wyeth-14643</c:v>
                </c:pt>
                <c:pt idx="12">
                  <c:v>AFFF1</c:v>
                </c:pt>
                <c:pt idx="13">
                  <c:v>PFHpS (C7)</c:v>
                </c:pt>
                <c:pt idx="14">
                  <c:v>Omeprazole</c:v>
                </c:pt>
                <c:pt idx="15">
                  <c:v>PFOS</c:v>
                </c:pt>
                <c:pt idx="16">
                  <c:v>Phenobarbital</c:v>
                </c:pt>
                <c:pt idx="17">
                  <c:v>6,2 FTS</c:v>
                </c:pt>
                <c:pt idx="18">
                  <c:v>PFHpA (C7)</c:v>
                </c:pt>
                <c:pt idx="19">
                  <c:v>Laurylamidopropyl betaine</c:v>
                </c:pt>
                <c:pt idx="20">
                  <c:v>SOS</c:v>
                </c:pt>
                <c:pt idx="21">
                  <c:v>AFFF5</c:v>
                </c:pt>
                <c:pt idx="22">
                  <c:v>Cyclosporine A</c:v>
                </c:pt>
                <c:pt idx="23">
                  <c:v>Pooled AFFF</c:v>
                </c:pt>
                <c:pt idx="24">
                  <c:v>AFFF3</c:v>
                </c:pt>
                <c:pt idx="25">
                  <c:v>AFFF2</c:v>
                </c:pt>
                <c:pt idx="26">
                  <c:v>AFFF4</c:v>
                </c:pt>
                <c:pt idx="27">
                  <c:v>CHEMGUARD S550 PFAS mixture</c:v>
                </c:pt>
                <c:pt idx="28">
                  <c:v>PFOA</c:v>
                </c:pt>
                <c:pt idx="29">
                  <c:v>PFDA</c:v>
                </c:pt>
              </c:strCache>
            </c:strRef>
          </c:cat>
          <c:val>
            <c:numRef>
              <c:f>'[drgs_pvalue=0.005_summary.xlsx]run2'!$K$2:$K$31</c:f>
              <c:numCache>
                <c:formatCode>General</c:formatCode>
                <c:ptCount val="30"/>
                <c:pt idx="0">
                  <c:v>6</c:v>
                </c:pt>
                <c:pt idx="1">
                  <c:v>40</c:v>
                </c:pt>
                <c:pt idx="2">
                  <c:v>93</c:v>
                </c:pt>
                <c:pt idx="3">
                  <c:v>122</c:v>
                </c:pt>
                <c:pt idx="4">
                  <c:v>55</c:v>
                </c:pt>
                <c:pt idx="5">
                  <c:v>168</c:v>
                </c:pt>
                <c:pt idx="6">
                  <c:v>60</c:v>
                </c:pt>
                <c:pt idx="7">
                  <c:v>140</c:v>
                </c:pt>
                <c:pt idx="8">
                  <c:v>130</c:v>
                </c:pt>
                <c:pt idx="9">
                  <c:v>186</c:v>
                </c:pt>
                <c:pt idx="10">
                  <c:v>161</c:v>
                </c:pt>
                <c:pt idx="11">
                  <c:v>197</c:v>
                </c:pt>
                <c:pt idx="12">
                  <c:v>303</c:v>
                </c:pt>
                <c:pt idx="13">
                  <c:v>396</c:v>
                </c:pt>
                <c:pt idx="14">
                  <c:v>204</c:v>
                </c:pt>
                <c:pt idx="15">
                  <c:v>143</c:v>
                </c:pt>
                <c:pt idx="16">
                  <c:v>655</c:v>
                </c:pt>
                <c:pt idx="17">
                  <c:v>611</c:v>
                </c:pt>
                <c:pt idx="18">
                  <c:v>345</c:v>
                </c:pt>
                <c:pt idx="19">
                  <c:v>796</c:v>
                </c:pt>
                <c:pt idx="20">
                  <c:v>687</c:v>
                </c:pt>
                <c:pt idx="21">
                  <c:v>532</c:v>
                </c:pt>
                <c:pt idx="22">
                  <c:v>581</c:v>
                </c:pt>
                <c:pt idx="23">
                  <c:v>584</c:v>
                </c:pt>
                <c:pt idx="24">
                  <c:v>597</c:v>
                </c:pt>
                <c:pt idx="25">
                  <c:v>535</c:v>
                </c:pt>
                <c:pt idx="26">
                  <c:v>601</c:v>
                </c:pt>
                <c:pt idx="27">
                  <c:v>588</c:v>
                </c:pt>
                <c:pt idx="28">
                  <c:v>649</c:v>
                </c:pt>
                <c:pt idx="29">
                  <c:v>734</c:v>
                </c:pt>
              </c:numCache>
            </c:numRef>
          </c:val>
          <c:extLst>
            <c:ext xmlns:c16="http://schemas.microsoft.com/office/drawing/2014/chart" uri="{C3380CC4-5D6E-409C-BE32-E72D297353CC}">
              <c16:uniqueId val="{00000001-11D4-444A-8770-FD30BE60CD7B}"/>
            </c:ext>
          </c:extLst>
        </c:ser>
        <c:dLbls>
          <c:showLegendKey val="0"/>
          <c:showVal val="0"/>
          <c:showCatName val="0"/>
          <c:showSerName val="0"/>
          <c:showPercent val="0"/>
          <c:showBubbleSize val="0"/>
        </c:dLbls>
        <c:gapWidth val="150"/>
        <c:overlap val="100"/>
        <c:axId val="1097511984"/>
        <c:axId val="1422375184"/>
      </c:barChart>
      <c:catAx>
        <c:axId val="1097511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mn-cs"/>
              </a:defRPr>
            </a:pPr>
            <a:endParaRPr lang="en-US"/>
          </a:p>
        </c:txPr>
        <c:crossAx val="1422375184"/>
        <c:crosses val="autoZero"/>
        <c:auto val="1"/>
        <c:lblAlgn val="ctr"/>
        <c:lblOffset val="100"/>
        <c:noMultiLvlLbl val="0"/>
      </c:catAx>
      <c:valAx>
        <c:axId val="14223751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mn-cs"/>
              </a:defRPr>
            </a:pPr>
            <a:endParaRPr lang="en-US"/>
          </a:p>
        </c:txPr>
        <c:crossAx val="1097511984"/>
        <c:crosses val="autoZero"/>
        <c:crossBetween val="between"/>
        <c:majorUnit val="250"/>
      </c:valAx>
      <c:spPr>
        <a:noFill/>
        <a:ln>
          <a:noFill/>
        </a:ln>
        <a:effectLst/>
      </c:spPr>
    </c:plotArea>
    <c:legend>
      <c:legendPos val="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lumMod val="95000"/>
              <a:lumOff val="5000"/>
            </a:schemeClr>
          </a:solidFill>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80" b="0" i="0" u="none" strike="noStrike" kern="1200" spc="0" baseline="0">
                <a:solidFill>
                  <a:schemeClr val="tx1">
                    <a:lumMod val="95000"/>
                    <a:lumOff val="5000"/>
                  </a:schemeClr>
                </a:solidFill>
                <a:latin typeface="+mn-lt"/>
                <a:ea typeface="+mn-ea"/>
                <a:cs typeface="+mn-cs"/>
              </a:defRPr>
            </a:pPr>
            <a:r>
              <a:rPr lang="en-US" sz="2000" dirty="0"/>
              <a:t>Monotonically Dose Responsive Genes</a:t>
            </a:r>
          </a:p>
        </c:rich>
      </c:tx>
      <c:overlay val="0"/>
      <c:spPr>
        <a:noFill/>
        <a:ln>
          <a:noFill/>
        </a:ln>
        <a:effectLst/>
      </c:spPr>
      <c:txPr>
        <a:bodyPr rot="0" spcFirstLastPara="1" vertOverflow="ellipsis" vert="horz" wrap="square" anchor="ctr" anchorCtr="1"/>
        <a:lstStyle/>
        <a:p>
          <a:pPr>
            <a:defRPr sz="1680" b="0" i="0" u="none" strike="noStrike" kern="1200" spc="0" baseline="0">
              <a:solidFill>
                <a:schemeClr val="tx1">
                  <a:lumMod val="95000"/>
                  <a:lumOff val="5000"/>
                </a:schemeClr>
              </a:solidFill>
              <a:latin typeface="+mn-lt"/>
              <a:ea typeface="+mn-ea"/>
              <a:cs typeface="+mn-cs"/>
            </a:defRPr>
          </a:pPr>
          <a:endParaRPr lang="en-US"/>
        </a:p>
      </c:txPr>
    </c:title>
    <c:autoTitleDeleted val="0"/>
    <c:plotArea>
      <c:layout/>
      <c:barChart>
        <c:barDir val="col"/>
        <c:grouping val="stacked"/>
        <c:varyColors val="0"/>
        <c:ser>
          <c:idx val="0"/>
          <c:order val="0"/>
          <c:tx>
            <c:strRef>
              <c:f>'runs 1 and 2'!$J$1</c:f>
              <c:strCache>
                <c:ptCount val="1"/>
                <c:pt idx="0">
                  <c:v>UP</c:v>
                </c:pt>
              </c:strCache>
            </c:strRef>
          </c:tx>
          <c:spPr>
            <a:solidFill>
              <a:schemeClr val="accent1"/>
            </a:solidFill>
            <a:ln>
              <a:noFill/>
            </a:ln>
            <a:effectLst/>
          </c:spPr>
          <c:invertIfNegative val="0"/>
          <c:cat>
            <c:strRef>
              <c:f>'runs 1 and 2'!$I$2:$I$121</c:f>
              <c:strCache>
                <c:ptCount val="119"/>
                <c:pt idx="0">
                  <c:v>Butoxyethoxyethanol</c:v>
                </c:pt>
                <c:pt idx="5">
                  <c:v>2-methyl-2,4-pentanediol</c:v>
                </c:pt>
                <c:pt idx="10">
                  <c:v>4:2 Fluorotelomer sulfonic acid</c:v>
                </c:pt>
                <c:pt idx="14">
                  <c:v>6,2 FTOH</c:v>
                </c:pt>
                <c:pt idx="18">
                  <c:v>6,2 FTS</c:v>
                </c:pt>
                <c:pt idx="22">
                  <c:v>6,2 methylacrylate</c:v>
                </c:pt>
                <c:pt idx="26">
                  <c:v>8:2 FTOH</c:v>
                </c:pt>
                <c:pt idx="30">
                  <c:v>AFFF1-Solberg</c:v>
                </c:pt>
                <c:pt idx="34">
                  <c:v>AFFF2-CHEMGUARD</c:v>
                </c:pt>
                <c:pt idx="38">
                  <c:v>AFFF3--TRIDOL</c:v>
                </c:pt>
                <c:pt idx="42">
                  <c:v>AFFF4-MILSPEC</c:v>
                </c:pt>
                <c:pt idx="46">
                  <c:v>AFFF5-FOMTEC</c:v>
                </c:pt>
                <c:pt idx="50">
                  <c:v>CHEMGUARD S550 PFAS mixture with PEG</c:v>
                </c:pt>
                <c:pt idx="54">
                  <c:v>Cyclosporine A</c:v>
                </c:pt>
                <c:pt idx="58">
                  <c:v>Laurylamidopropyl betaine</c:v>
                </c:pt>
                <c:pt idx="62">
                  <c:v>Omeprazole</c:v>
                </c:pt>
                <c:pt idx="66">
                  <c:v>PEG</c:v>
                </c:pt>
                <c:pt idx="70">
                  <c:v>PFBS</c:v>
                </c:pt>
                <c:pt idx="74">
                  <c:v>PFDA</c:v>
                </c:pt>
                <c:pt idx="78">
                  <c:v>PFHpA (C7)</c:v>
                </c:pt>
                <c:pt idx="82">
                  <c:v>PFHpS (C7)</c:v>
                </c:pt>
                <c:pt idx="86">
                  <c:v>PFHxA</c:v>
                </c:pt>
                <c:pt idx="90">
                  <c:v>PFHxSK</c:v>
                </c:pt>
                <c:pt idx="94">
                  <c:v>PFNA</c:v>
                </c:pt>
                <c:pt idx="98">
                  <c:v>PFOA</c:v>
                </c:pt>
                <c:pt idx="102">
                  <c:v>PFOS</c:v>
                </c:pt>
                <c:pt idx="106">
                  <c:v>Phenobarbital</c:v>
                </c:pt>
                <c:pt idx="110">
                  <c:v>Pooled AFFF of qualified products</c:v>
                </c:pt>
                <c:pt idx="114">
                  <c:v>SOS</c:v>
                </c:pt>
                <c:pt idx="118">
                  <c:v>Wyeth-14643</c:v>
                </c:pt>
              </c:strCache>
            </c:strRef>
          </c:cat>
          <c:val>
            <c:numRef>
              <c:f>'runs 1 and 2'!$J$2:$J$121</c:f>
              <c:numCache>
                <c:formatCode>General</c:formatCode>
                <c:ptCount val="120"/>
                <c:pt idx="0">
                  <c:v>67</c:v>
                </c:pt>
                <c:pt idx="1">
                  <c:v>65</c:v>
                </c:pt>
                <c:pt idx="5">
                  <c:v>190</c:v>
                </c:pt>
                <c:pt idx="6">
                  <c:v>136</c:v>
                </c:pt>
                <c:pt idx="10">
                  <c:v>39</c:v>
                </c:pt>
                <c:pt idx="11">
                  <c:v>102</c:v>
                </c:pt>
                <c:pt idx="14">
                  <c:v>23</c:v>
                </c:pt>
                <c:pt idx="15">
                  <c:v>5</c:v>
                </c:pt>
                <c:pt idx="18">
                  <c:v>139</c:v>
                </c:pt>
                <c:pt idx="19">
                  <c:v>138</c:v>
                </c:pt>
                <c:pt idx="22">
                  <c:v>17</c:v>
                </c:pt>
                <c:pt idx="23">
                  <c:v>14</c:v>
                </c:pt>
                <c:pt idx="26">
                  <c:v>10</c:v>
                </c:pt>
                <c:pt idx="27">
                  <c:v>59</c:v>
                </c:pt>
                <c:pt idx="30">
                  <c:v>109</c:v>
                </c:pt>
                <c:pt idx="31">
                  <c:v>144</c:v>
                </c:pt>
                <c:pt idx="34">
                  <c:v>948</c:v>
                </c:pt>
                <c:pt idx="35">
                  <c:v>1114</c:v>
                </c:pt>
                <c:pt idx="38">
                  <c:v>932</c:v>
                </c:pt>
                <c:pt idx="39">
                  <c:v>1023</c:v>
                </c:pt>
                <c:pt idx="42">
                  <c:v>910</c:v>
                </c:pt>
                <c:pt idx="43">
                  <c:v>1089</c:v>
                </c:pt>
                <c:pt idx="46">
                  <c:v>752</c:v>
                </c:pt>
                <c:pt idx="47">
                  <c:v>813</c:v>
                </c:pt>
                <c:pt idx="50">
                  <c:v>940</c:v>
                </c:pt>
                <c:pt idx="51">
                  <c:v>1158</c:v>
                </c:pt>
                <c:pt idx="54">
                  <c:v>797</c:v>
                </c:pt>
                <c:pt idx="55">
                  <c:v>880</c:v>
                </c:pt>
                <c:pt idx="58">
                  <c:v>126</c:v>
                </c:pt>
                <c:pt idx="59">
                  <c:v>238</c:v>
                </c:pt>
                <c:pt idx="62">
                  <c:v>389</c:v>
                </c:pt>
                <c:pt idx="63">
                  <c:v>381</c:v>
                </c:pt>
                <c:pt idx="66">
                  <c:v>20</c:v>
                </c:pt>
                <c:pt idx="67">
                  <c:v>27</c:v>
                </c:pt>
                <c:pt idx="70">
                  <c:v>41</c:v>
                </c:pt>
                <c:pt idx="71">
                  <c:v>34</c:v>
                </c:pt>
                <c:pt idx="74">
                  <c:v>1016</c:v>
                </c:pt>
                <c:pt idx="75">
                  <c:v>1612</c:v>
                </c:pt>
                <c:pt idx="78">
                  <c:v>344</c:v>
                </c:pt>
                <c:pt idx="79">
                  <c:v>553</c:v>
                </c:pt>
                <c:pt idx="82">
                  <c:v>922</c:v>
                </c:pt>
                <c:pt idx="83">
                  <c:v>122</c:v>
                </c:pt>
                <c:pt idx="86">
                  <c:v>77</c:v>
                </c:pt>
                <c:pt idx="87">
                  <c:v>73</c:v>
                </c:pt>
                <c:pt idx="90">
                  <c:v>115</c:v>
                </c:pt>
                <c:pt idx="91">
                  <c:v>77</c:v>
                </c:pt>
                <c:pt idx="94">
                  <c:v>269</c:v>
                </c:pt>
                <c:pt idx="95">
                  <c:v>126</c:v>
                </c:pt>
                <c:pt idx="98">
                  <c:v>997</c:v>
                </c:pt>
                <c:pt idx="99">
                  <c:v>1191</c:v>
                </c:pt>
                <c:pt idx="102">
                  <c:v>571</c:v>
                </c:pt>
                <c:pt idx="103">
                  <c:v>486</c:v>
                </c:pt>
                <c:pt idx="106">
                  <c:v>66</c:v>
                </c:pt>
                <c:pt idx="107">
                  <c:v>87</c:v>
                </c:pt>
                <c:pt idx="110">
                  <c:v>1093</c:v>
                </c:pt>
                <c:pt idx="111">
                  <c:v>1031</c:v>
                </c:pt>
                <c:pt idx="114">
                  <c:v>306</c:v>
                </c:pt>
                <c:pt idx="115">
                  <c:v>416</c:v>
                </c:pt>
                <c:pt idx="118">
                  <c:v>436</c:v>
                </c:pt>
                <c:pt idx="119">
                  <c:v>138</c:v>
                </c:pt>
              </c:numCache>
            </c:numRef>
          </c:val>
          <c:extLst>
            <c:ext xmlns:c16="http://schemas.microsoft.com/office/drawing/2014/chart" uri="{C3380CC4-5D6E-409C-BE32-E72D297353CC}">
              <c16:uniqueId val="{00000000-57E2-4C48-A13C-0208F3335CCD}"/>
            </c:ext>
          </c:extLst>
        </c:ser>
        <c:ser>
          <c:idx val="1"/>
          <c:order val="1"/>
          <c:tx>
            <c:strRef>
              <c:f>'runs 1 and 2'!$K$1</c:f>
              <c:strCache>
                <c:ptCount val="1"/>
                <c:pt idx="0">
                  <c:v>DOWN</c:v>
                </c:pt>
              </c:strCache>
            </c:strRef>
          </c:tx>
          <c:spPr>
            <a:solidFill>
              <a:schemeClr val="accent2"/>
            </a:solidFill>
            <a:ln>
              <a:noFill/>
            </a:ln>
            <a:effectLst/>
          </c:spPr>
          <c:invertIfNegative val="0"/>
          <c:cat>
            <c:strRef>
              <c:f>'runs 1 and 2'!$I$2:$I$121</c:f>
              <c:strCache>
                <c:ptCount val="119"/>
                <c:pt idx="0">
                  <c:v>Butoxyethoxyethanol</c:v>
                </c:pt>
                <c:pt idx="5">
                  <c:v>2-methyl-2,4-pentanediol</c:v>
                </c:pt>
                <c:pt idx="10">
                  <c:v>4:2 Fluorotelomer sulfonic acid</c:v>
                </c:pt>
                <c:pt idx="14">
                  <c:v>6,2 FTOH</c:v>
                </c:pt>
                <c:pt idx="18">
                  <c:v>6,2 FTS</c:v>
                </c:pt>
                <c:pt idx="22">
                  <c:v>6,2 methylacrylate</c:v>
                </c:pt>
                <c:pt idx="26">
                  <c:v>8:2 FTOH</c:v>
                </c:pt>
                <c:pt idx="30">
                  <c:v>AFFF1-Solberg</c:v>
                </c:pt>
                <c:pt idx="34">
                  <c:v>AFFF2-CHEMGUARD</c:v>
                </c:pt>
                <c:pt idx="38">
                  <c:v>AFFF3--TRIDOL</c:v>
                </c:pt>
                <c:pt idx="42">
                  <c:v>AFFF4-MILSPEC</c:v>
                </c:pt>
                <c:pt idx="46">
                  <c:v>AFFF5-FOMTEC</c:v>
                </c:pt>
                <c:pt idx="50">
                  <c:v>CHEMGUARD S550 PFAS mixture with PEG</c:v>
                </c:pt>
                <c:pt idx="54">
                  <c:v>Cyclosporine A</c:v>
                </c:pt>
                <c:pt idx="58">
                  <c:v>Laurylamidopropyl betaine</c:v>
                </c:pt>
                <c:pt idx="62">
                  <c:v>Omeprazole</c:v>
                </c:pt>
                <c:pt idx="66">
                  <c:v>PEG</c:v>
                </c:pt>
                <c:pt idx="70">
                  <c:v>PFBS</c:v>
                </c:pt>
                <c:pt idx="74">
                  <c:v>PFDA</c:v>
                </c:pt>
                <c:pt idx="78">
                  <c:v>PFHpA (C7)</c:v>
                </c:pt>
                <c:pt idx="82">
                  <c:v>PFHpS (C7)</c:v>
                </c:pt>
                <c:pt idx="86">
                  <c:v>PFHxA</c:v>
                </c:pt>
                <c:pt idx="90">
                  <c:v>PFHxSK</c:v>
                </c:pt>
                <c:pt idx="94">
                  <c:v>PFNA</c:v>
                </c:pt>
                <c:pt idx="98">
                  <c:v>PFOA</c:v>
                </c:pt>
                <c:pt idx="102">
                  <c:v>PFOS</c:v>
                </c:pt>
                <c:pt idx="106">
                  <c:v>Phenobarbital</c:v>
                </c:pt>
                <c:pt idx="110">
                  <c:v>Pooled AFFF of qualified products</c:v>
                </c:pt>
                <c:pt idx="114">
                  <c:v>SOS</c:v>
                </c:pt>
                <c:pt idx="118">
                  <c:v>Wyeth-14643</c:v>
                </c:pt>
              </c:strCache>
            </c:strRef>
          </c:cat>
          <c:val>
            <c:numRef>
              <c:f>'runs 1 and 2'!$K$2:$K$121</c:f>
              <c:numCache>
                <c:formatCode>General</c:formatCode>
                <c:ptCount val="120"/>
                <c:pt idx="0">
                  <c:v>61</c:v>
                </c:pt>
                <c:pt idx="1">
                  <c:v>139</c:v>
                </c:pt>
                <c:pt idx="5">
                  <c:v>161</c:v>
                </c:pt>
                <c:pt idx="6">
                  <c:v>160</c:v>
                </c:pt>
                <c:pt idx="10">
                  <c:v>189</c:v>
                </c:pt>
                <c:pt idx="11">
                  <c:v>54</c:v>
                </c:pt>
                <c:pt idx="14">
                  <c:v>89</c:v>
                </c:pt>
                <c:pt idx="15">
                  <c:v>5</c:v>
                </c:pt>
                <c:pt idx="18">
                  <c:v>292</c:v>
                </c:pt>
                <c:pt idx="19">
                  <c:v>610</c:v>
                </c:pt>
                <c:pt idx="22">
                  <c:v>4</c:v>
                </c:pt>
                <c:pt idx="23">
                  <c:v>167</c:v>
                </c:pt>
                <c:pt idx="26">
                  <c:v>60</c:v>
                </c:pt>
                <c:pt idx="27">
                  <c:v>39</c:v>
                </c:pt>
                <c:pt idx="30">
                  <c:v>556</c:v>
                </c:pt>
                <c:pt idx="31">
                  <c:v>302</c:v>
                </c:pt>
                <c:pt idx="34">
                  <c:v>467</c:v>
                </c:pt>
                <c:pt idx="35">
                  <c:v>534</c:v>
                </c:pt>
                <c:pt idx="38">
                  <c:v>541</c:v>
                </c:pt>
                <c:pt idx="39">
                  <c:v>596</c:v>
                </c:pt>
                <c:pt idx="42">
                  <c:v>571</c:v>
                </c:pt>
                <c:pt idx="43">
                  <c:v>600</c:v>
                </c:pt>
                <c:pt idx="46">
                  <c:v>411</c:v>
                </c:pt>
                <c:pt idx="47">
                  <c:v>531</c:v>
                </c:pt>
                <c:pt idx="50">
                  <c:v>503</c:v>
                </c:pt>
                <c:pt idx="51">
                  <c:v>587</c:v>
                </c:pt>
                <c:pt idx="54">
                  <c:v>501</c:v>
                </c:pt>
                <c:pt idx="55">
                  <c:v>580</c:v>
                </c:pt>
                <c:pt idx="58">
                  <c:v>343</c:v>
                </c:pt>
                <c:pt idx="59">
                  <c:v>795</c:v>
                </c:pt>
                <c:pt idx="62">
                  <c:v>200</c:v>
                </c:pt>
                <c:pt idx="63">
                  <c:v>203</c:v>
                </c:pt>
                <c:pt idx="66">
                  <c:v>47</c:v>
                </c:pt>
                <c:pt idx="67">
                  <c:v>92</c:v>
                </c:pt>
                <c:pt idx="70">
                  <c:v>14</c:v>
                </c:pt>
                <c:pt idx="71">
                  <c:v>121</c:v>
                </c:pt>
                <c:pt idx="74">
                  <c:v>397</c:v>
                </c:pt>
                <c:pt idx="75">
                  <c:v>733</c:v>
                </c:pt>
                <c:pt idx="78">
                  <c:v>223</c:v>
                </c:pt>
                <c:pt idx="79">
                  <c:v>344</c:v>
                </c:pt>
                <c:pt idx="82">
                  <c:v>221</c:v>
                </c:pt>
                <c:pt idx="83">
                  <c:v>395</c:v>
                </c:pt>
                <c:pt idx="86">
                  <c:v>49</c:v>
                </c:pt>
                <c:pt idx="87">
                  <c:v>185</c:v>
                </c:pt>
                <c:pt idx="90">
                  <c:v>231</c:v>
                </c:pt>
                <c:pt idx="91">
                  <c:v>129</c:v>
                </c:pt>
                <c:pt idx="94">
                  <c:v>266</c:v>
                </c:pt>
                <c:pt idx="95">
                  <c:v>59</c:v>
                </c:pt>
                <c:pt idx="98">
                  <c:v>530</c:v>
                </c:pt>
                <c:pt idx="99">
                  <c:v>648</c:v>
                </c:pt>
                <c:pt idx="102">
                  <c:v>212</c:v>
                </c:pt>
                <c:pt idx="103">
                  <c:v>142</c:v>
                </c:pt>
                <c:pt idx="106">
                  <c:v>149</c:v>
                </c:pt>
                <c:pt idx="107">
                  <c:v>654</c:v>
                </c:pt>
                <c:pt idx="110">
                  <c:v>451</c:v>
                </c:pt>
                <c:pt idx="111">
                  <c:v>583</c:v>
                </c:pt>
                <c:pt idx="114">
                  <c:v>382</c:v>
                </c:pt>
                <c:pt idx="115">
                  <c:v>686</c:v>
                </c:pt>
                <c:pt idx="118">
                  <c:v>426</c:v>
                </c:pt>
                <c:pt idx="119">
                  <c:v>196</c:v>
                </c:pt>
              </c:numCache>
            </c:numRef>
          </c:val>
          <c:extLst>
            <c:ext xmlns:c16="http://schemas.microsoft.com/office/drawing/2014/chart" uri="{C3380CC4-5D6E-409C-BE32-E72D297353CC}">
              <c16:uniqueId val="{00000001-57E2-4C48-A13C-0208F3335CCD}"/>
            </c:ext>
          </c:extLst>
        </c:ser>
        <c:dLbls>
          <c:showLegendKey val="0"/>
          <c:showVal val="0"/>
          <c:showCatName val="0"/>
          <c:showSerName val="0"/>
          <c:showPercent val="0"/>
          <c:showBubbleSize val="0"/>
        </c:dLbls>
        <c:gapWidth val="150"/>
        <c:overlap val="100"/>
        <c:axId val="2077958959"/>
        <c:axId val="1686451167"/>
      </c:barChart>
      <c:catAx>
        <c:axId val="207795895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mn-cs"/>
              </a:defRPr>
            </a:pPr>
            <a:endParaRPr lang="en-US"/>
          </a:p>
        </c:txPr>
        <c:crossAx val="1686451167"/>
        <c:crosses val="autoZero"/>
        <c:auto val="1"/>
        <c:lblAlgn val="ctr"/>
        <c:lblOffset val="100"/>
        <c:noMultiLvlLbl val="0"/>
      </c:catAx>
      <c:valAx>
        <c:axId val="168645116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mn-cs"/>
                  </a:defRPr>
                </a:pPr>
                <a:r>
                  <a:rPr lang="en-US"/>
                  <a:t>#Genes</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mn-cs"/>
              </a:defRPr>
            </a:pPr>
            <a:endParaRPr lang="en-US"/>
          </a:p>
        </c:txPr>
        <c:crossAx val="207795895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95000"/>
                  <a:lumOff val="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lumMod val="95000"/>
              <a:lumOff val="5000"/>
            </a:schemeClr>
          </a:solidFill>
        </a:defRPr>
      </a:pPr>
      <a:endParaRPr lang="en-US"/>
    </a:p>
  </c:txPr>
  <c:externalData r:id="rId4">
    <c:autoUpdate val="0"/>
  </c:externalData>
  <c:userShapes r:id="rId5"/>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920" b="0" i="0" u="none" strike="noStrike" kern="1200" spc="0" baseline="0">
                <a:solidFill>
                  <a:schemeClr val="tx1">
                    <a:lumMod val="95000"/>
                    <a:lumOff val="5000"/>
                  </a:schemeClr>
                </a:solidFill>
                <a:latin typeface="+mn-lt"/>
                <a:ea typeface="+mn-ea"/>
                <a:cs typeface="+mn-cs"/>
              </a:defRPr>
            </a:pPr>
            <a:r>
              <a:rPr lang="en-US" dirty="0"/>
              <a:t>MDR-GSEA Pathways (Run1)</a:t>
            </a:r>
          </a:p>
        </c:rich>
      </c:tx>
      <c:overlay val="0"/>
      <c:spPr>
        <a:noFill/>
        <a:ln>
          <a:noFill/>
        </a:ln>
        <a:effectLst/>
      </c:spPr>
      <c:txPr>
        <a:bodyPr rot="0" spcFirstLastPara="1" vertOverflow="ellipsis" vert="horz" wrap="square" anchor="ctr" anchorCtr="1"/>
        <a:lstStyle/>
        <a:p>
          <a:pPr>
            <a:defRPr sz="1920" b="0" i="0" u="none" strike="noStrike" kern="1200" spc="0" baseline="0">
              <a:solidFill>
                <a:schemeClr val="tx1">
                  <a:lumMod val="95000"/>
                  <a:lumOff val="5000"/>
                </a:schemeClr>
              </a:solidFill>
              <a:latin typeface="+mn-lt"/>
              <a:ea typeface="+mn-ea"/>
              <a:cs typeface="+mn-cs"/>
            </a:defRPr>
          </a:pPr>
          <a:endParaRPr lang="en-US"/>
        </a:p>
      </c:txPr>
    </c:title>
    <c:autoTitleDeleted val="0"/>
    <c:plotArea>
      <c:layout/>
      <c:barChart>
        <c:barDir val="col"/>
        <c:grouping val="stacked"/>
        <c:varyColors val="0"/>
        <c:ser>
          <c:idx val="0"/>
          <c:order val="0"/>
          <c:tx>
            <c:strRef>
              <c:f>'run1'!$J$1</c:f>
              <c:strCache>
                <c:ptCount val="1"/>
                <c:pt idx="0">
                  <c:v>UP</c:v>
                </c:pt>
              </c:strCache>
            </c:strRef>
          </c:tx>
          <c:spPr>
            <a:solidFill>
              <a:schemeClr val="accent1"/>
            </a:solidFill>
            <a:ln>
              <a:noFill/>
            </a:ln>
            <a:effectLst/>
          </c:spPr>
          <c:invertIfNegative val="0"/>
          <c:cat>
            <c:strRef>
              <c:f>'run1'!$F$2:$F$31</c:f>
              <c:strCache>
                <c:ptCount val="30"/>
                <c:pt idx="0">
                  <c:v>6,2 methylacrylate</c:v>
                </c:pt>
                <c:pt idx="1">
                  <c:v>PFBS</c:v>
                </c:pt>
                <c:pt idx="2">
                  <c:v>Phenobarbital</c:v>
                </c:pt>
                <c:pt idx="3">
                  <c:v>PEG</c:v>
                </c:pt>
                <c:pt idx="4">
                  <c:v>6,2 FTOH</c:v>
                </c:pt>
                <c:pt idx="5">
                  <c:v>2-methyl-2,4-pentanediol</c:v>
                </c:pt>
                <c:pt idx="6">
                  <c:v>PFHxA</c:v>
                </c:pt>
                <c:pt idx="7">
                  <c:v>PFHxSK</c:v>
                </c:pt>
                <c:pt idx="8">
                  <c:v>Wyeth-14643</c:v>
                </c:pt>
                <c:pt idx="9">
                  <c:v>PFNA</c:v>
                </c:pt>
                <c:pt idx="10">
                  <c:v>8:2 FTOH</c:v>
                </c:pt>
                <c:pt idx="11">
                  <c:v>PFHpS (C7)</c:v>
                </c:pt>
                <c:pt idx="12">
                  <c:v>PFHpA (C7)</c:v>
                </c:pt>
                <c:pt idx="13">
                  <c:v>2-(2-Butoxyethoxy)ethanol</c:v>
                </c:pt>
                <c:pt idx="14">
                  <c:v>Pooled AFFF</c:v>
                </c:pt>
                <c:pt idx="15">
                  <c:v>PFDA</c:v>
                </c:pt>
                <c:pt idx="16">
                  <c:v>PFOS</c:v>
                </c:pt>
                <c:pt idx="17">
                  <c:v>Cyclosporine A</c:v>
                </c:pt>
                <c:pt idx="18">
                  <c:v>4:2 Fluorotelomer sulfonic acid</c:v>
                </c:pt>
                <c:pt idx="19">
                  <c:v>SOS</c:v>
                </c:pt>
                <c:pt idx="20">
                  <c:v>Omeprazole</c:v>
                </c:pt>
                <c:pt idx="21">
                  <c:v>AFFF2</c:v>
                </c:pt>
                <c:pt idx="22">
                  <c:v>AFFF5</c:v>
                </c:pt>
                <c:pt idx="23">
                  <c:v>6,2 FTS</c:v>
                </c:pt>
                <c:pt idx="24">
                  <c:v>AFFF3</c:v>
                </c:pt>
                <c:pt idx="25">
                  <c:v>AFFF4</c:v>
                </c:pt>
                <c:pt idx="26">
                  <c:v>CHEMGUARD S550 PFAS mixture</c:v>
                </c:pt>
                <c:pt idx="27">
                  <c:v>Laurylamidopropyl betaine</c:v>
                </c:pt>
                <c:pt idx="28">
                  <c:v>PFOA</c:v>
                </c:pt>
                <c:pt idx="29">
                  <c:v>AFFF1</c:v>
                </c:pt>
              </c:strCache>
            </c:strRef>
          </c:cat>
          <c:val>
            <c:numRef>
              <c:f>'run1'!$J$2:$J$31</c:f>
              <c:numCache>
                <c:formatCode>General</c:formatCode>
                <c:ptCount val="30"/>
                <c:pt idx="0">
                  <c:v>17</c:v>
                </c:pt>
                <c:pt idx="1">
                  <c:v>84</c:v>
                </c:pt>
                <c:pt idx="2">
                  <c:v>90</c:v>
                </c:pt>
                <c:pt idx="3">
                  <c:v>25</c:v>
                </c:pt>
                <c:pt idx="4">
                  <c:v>44</c:v>
                </c:pt>
                <c:pt idx="5">
                  <c:v>69</c:v>
                </c:pt>
                <c:pt idx="6">
                  <c:v>101</c:v>
                </c:pt>
                <c:pt idx="7">
                  <c:v>80</c:v>
                </c:pt>
                <c:pt idx="8">
                  <c:v>106</c:v>
                </c:pt>
                <c:pt idx="9">
                  <c:v>120</c:v>
                </c:pt>
                <c:pt idx="10">
                  <c:v>31</c:v>
                </c:pt>
                <c:pt idx="11">
                  <c:v>166</c:v>
                </c:pt>
                <c:pt idx="12">
                  <c:v>170</c:v>
                </c:pt>
                <c:pt idx="13">
                  <c:v>107</c:v>
                </c:pt>
                <c:pt idx="14">
                  <c:v>106</c:v>
                </c:pt>
                <c:pt idx="15">
                  <c:v>183</c:v>
                </c:pt>
                <c:pt idx="16">
                  <c:v>141</c:v>
                </c:pt>
                <c:pt idx="17">
                  <c:v>113</c:v>
                </c:pt>
                <c:pt idx="18">
                  <c:v>80</c:v>
                </c:pt>
                <c:pt idx="19">
                  <c:v>133</c:v>
                </c:pt>
                <c:pt idx="20">
                  <c:v>174</c:v>
                </c:pt>
                <c:pt idx="21">
                  <c:v>194</c:v>
                </c:pt>
                <c:pt idx="22">
                  <c:v>188</c:v>
                </c:pt>
                <c:pt idx="23">
                  <c:v>111</c:v>
                </c:pt>
                <c:pt idx="24">
                  <c:v>244</c:v>
                </c:pt>
                <c:pt idx="25">
                  <c:v>217</c:v>
                </c:pt>
                <c:pt idx="26">
                  <c:v>252</c:v>
                </c:pt>
                <c:pt idx="27">
                  <c:v>117</c:v>
                </c:pt>
                <c:pt idx="28">
                  <c:v>282</c:v>
                </c:pt>
                <c:pt idx="29">
                  <c:v>111</c:v>
                </c:pt>
              </c:numCache>
            </c:numRef>
          </c:val>
          <c:extLst>
            <c:ext xmlns:c16="http://schemas.microsoft.com/office/drawing/2014/chart" uri="{C3380CC4-5D6E-409C-BE32-E72D297353CC}">
              <c16:uniqueId val="{00000000-8B53-47D9-81AE-04A27B3E5F72}"/>
            </c:ext>
          </c:extLst>
        </c:ser>
        <c:ser>
          <c:idx val="1"/>
          <c:order val="1"/>
          <c:tx>
            <c:strRef>
              <c:f>'run1'!$K$1</c:f>
              <c:strCache>
                <c:ptCount val="1"/>
                <c:pt idx="0">
                  <c:v>DOWN</c:v>
                </c:pt>
              </c:strCache>
            </c:strRef>
          </c:tx>
          <c:spPr>
            <a:solidFill>
              <a:schemeClr val="accent2"/>
            </a:solidFill>
            <a:ln>
              <a:noFill/>
            </a:ln>
            <a:effectLst/>
          </c:spPr>
          <c:invertIfNegative val="0"/>
          <c:cat>
            <c:strRef>
              <c:f>'run1'!$F$2:$F$31</c:f>
              <c:strCache>
                <c:ptCount val="30"/>
                <c:pt idx="0">
                  <c:v>6,2 methylacrylate</c:v>
                </c:pt>
                <c:pt idx="1">
                  <c:v>PFBS</c:v>
                </c:pt>
                <c:pt idx="2">
                  <c:v>Phenobarbital</c:v>
                </c:pt>
                <c:pt idx="3">
                  <c:v>PEG</c:v>
                </c:pt>
                <c:pt idx="4">
                  <c:v>6,2 FTOH</c:v>
                </c:pt>
                <c:pt idx="5">
                  <c:v>2-methyl-2,4-pentanediol</c:v>
                </c:pt>
                <c:pt idx="6">
                  <c:v>PFHxA</c:v>
                </c:pt>
                <c:pt idx="7">
                  <c:v>PFHxSK</c:v>
                </c:pt>
                <c:pt idx="8">
                  <c:v>Wyeth-14643</c:v>
                </c:pt>
                <c:pt idx="9">
                  <c:v>PFNA</c:v>
                </c:pt>
                <c:pt idx="10">
                  <c:v>8:2 FTOH</c:v>
                </c:pt>
                <c:pt idx="11">
                  <c:v>PFHpS (C7)</c:v>
                </c:pt>
                <c:pt idx="12">
                  <c:v>PFHpA (C7)</c:v>
                </c:pt>
                <c:pt idx="13">
                  <c:v>2-(2-Butoxyethoxy)ethanol</c:v>
                </c:pt>
                <c:pt idx="14">
                  <c:v>Pooled AFFF</c:v>
                </c:pt>
                <c:pt idx="15">
                  <c:v>PFDA</c:v>
                </c:pt>
                <c:pt idx="16">
                  <c:v>PFOS</c:v>
                </c:pt>
                <c:pt idx="17">
                  <c:v>Cyclosporine A</c:v>
                </c:pt>
                <c:pt idx="18">
                  <c:v>4:2 Fluorotelomer sulfonic acid</c:v>
                </c:pt>
                <c:pt idx="19">
                  <c:v>SOS</c:v>
                </c:pt>
                <c:pt idx="20">
                  <c:v>Omeprazole</c:v>
                </c:pt>
                <c:pt idx="21">
                  <c:v>AFFF2</c:v>
                </c:pt>
                <c:pt idx="22">
                  <c:v>AFFF5</c:v>
                </c:pt>
                <c:pt idx="23">
                  <c:v>6,2 FTS</c:v>
                </c:pt>
                <c:pt idx="24">
                  <c:v>AFFF3</c:v>
                </c:pt>
                <c:pt idx="25">
                  <c:v>AFFF4</c:v>
                </c:pt>
                <c:pt idx="26">
                  <c:v>CHEMGUARD S550 PFAS mixture</c:v>
                </c:pt>
                <c:pt idx="27">
                  <c:v>Laurylamidopropyl betaine</c:v>
                </c:pt>
                <c:pt idx="28">
                  <c:v>PFOA</c:v>
                </c:pt>
                <c:pt idx="29">
                  <c:v>AFFF1</c:v>
                </c:pt>
              </c:strCache>
            </c:strRef>
          </c:cat>
          <c:val>
            <c:numRef>
              <c:f>'run1'!$K$2:$K$31</c:f>
              <c:numCache>
                <c:formatCode>General</c:formatCode>
                <c:ptCount val="30"/>
                <c:pt idx="0">
                  <c:v>0</c:v>
                </c:pt>
                <c:pt idx="1">
                  <c:v>13</c:v>
                </c:pt>
                <c:pt idx="2">
                  <c:v>9</c:v>
                </c:pt>
                <c:pt idx="3">
                  <c:v>81</c:v>
                </c:pt>
                <c:pt idx="4">
                  <c:v>100</c:v>
                </c:pt>
                <c:pt idx="5">
                  <c:v>94</c:v>
                </c:pt>
                <c:pt idx="6">
                  <c:v>70</c:v>
                </c:pt>
                <c:pt idx="7">
                  <c:v>106</c:v>
                </c:pt>
                <c:pt idx="8">
                  <c:v>98</c:v>
                </c:pt>
                <c:pt idx="9">
                  <c:v>88</c:v>
                </c:pt>
                <c:pt idx="10">
                  <c:v>178</c:v>
                </c:pt>
                <c:pt idx="11">
                  <c:v>61</c:v>
                </c:pt>
                <c:pt idx="12">
                  <c:v>64</c:v>
                </c:pt>
                <c:pt idx="13">
                  <c:v>127</c:v>
                </c:pt>
                <c:pt idx="14">
                  <c:v>134</c:v>
                </c:pt>
                <c:pt idx="15">
                  <c:v>61</c:v>
                </c:pt>
                <c:pt idx="16">
                  <c:v>132</c:v>
                </c:pt>
                <c:pt idx="17">
                  <c:v>177</c:v>
                </c:pt>
                <c:pt idx="18">
                  <c:v>227</c:v>
                </c:pt>
                <c:pt idx="19">
                  <c:v>176</c:v>
                </c:pt>
                <c:pt idx="20">
                  <c:v>156</c:v>
                </c:pt>
                <c:pt idx="21">
                  <c:v>151</c:v>
                </c:pt>
                <c:pt idx="22">
                  <c:v>165</c:v>
                </c:pt>
                <c:pt idx="23">
                  <c:v>245</c:v>
                </c:pt>
                <c:pt idx="24">
                  <c:v>181</c:v>
                </c:pt>
                <c:pt idx="25">
                  <c:v>215</c:v>
                </c:pt>
                <c:pt idx="26">
                  <c:v>194</c:v>
                </c:pt>
                <c:pt idx="27">
                  <c:v>330</c:v>
                </c:pt>
                <c:pt idx="28">
                  <c:v>170</c:v>
                </c:pt>
                <c:pt idx="29">
                  <c:v>411</c:v>
                </c:pt>
              </c:numCache>
            </c:numRef>
          </c:val>
          <c:extLst>
            <c:ext xmlns:c16="http://schemas.microsoft.com/office/drawing/2014/chart" uri="{C3380CC4-5D6E-409C-BE32-E72D297353CC}">
              <c16:uniqueId val="{00000001-8B53-47D9-81AE-04A27B3E5F72}"/>
            </c:ext>
          </c:extLst>
        </c:ser>
        <c:dLbls>
          <c:showLegendKey val="0"/>
          <c:showVal val="0"/>
          <c:showCatName val="0"/>
          <c:showSerName val="0"/>
          <c:showPercent val="0"/>
          <c:showBubbleSize val="0"/>
        </c:dLbls>
        <c:gapWidth val="150"/>
        <c:overlap val="100"/>
        <c:axId val="1131886672"/>
        <c:axId val="1095345104"/>
      </c:barChart>
      <c:catAx>
        <c:axId val="1131886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95000"/>
                    <a:lumOff val="5000"/>
                  </a:schemeClr>
                </a:solidFill>
                <a:latin typeface="+mn-lt"/>
                <a:ea typeface="+mn-ea"/>
                <a:cs typeface="+mn-cs"/>
              </a:defRPr>
            </a:pPr>
            <a:endParaRPr lang="en-US"/>
          </a:p>
        </c:txPr>
        <c:crossAx val="1095345104"/>
        <c:crosses val="autoZero"/>
        <c:auto val="1"/>
        <c:lblAlgn val="ctr"/>
        <c:lblOffset val="100"/>
        <c:noMultiLvlLbl val="0"/>
      </c:catAx>
      <c:valAx>
        <c:axId val="10953451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95000"/>
                        <a:lumOff val="5000"/>
                      </a:schemeClr>
                    </a:solidFill>
                    <a:latin typeface="+mn-lt"/>
                    <a:ea typeface="+mn-ea"/>
                    <a:cs typeface="+mn-cs"/>
                  </a:defRPr>
                </a:pPr>
                <a:r>
                  <a:rPr lang="en-US"/>
                  <a:t>#Pathways</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95000"/>
                      <a:lumOff val="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95000"/>
                    <a:lumOff val="5000"/>
                  </a:schemeClr>
                </a:solidFill>
                <a:latin typeface="+mn-lt"/>
                <a:ea typeface="+mn-ea"/>
                <a:cs typeface="+mn-cs"/>
              </a:defRPr>
            </a:pPr>
            <a:endParaRPr lang="en-US"/>
          </a:p>
        </c:txPr>
        <c:crossAx val="11318866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95000"/>
                  <a:lumOff val="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solidFill>
            <a:schemeClr val="tx1">
              <a:lumMod val="95000"/>
              <a:lumOff val="5000"/>
            </a:schemeClr>
          </a:solidFill>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920" b="0" i="0" u="none" strike="noStrike" kern="1200" spc="0" baseline="0">
                <a:solidFill>
                  <a:schemeClr val="tx1">
                    <a:lumMod val="95000"/>
                    <a:lumOff val="5000"/>
                  </a:schemeClr>
                </a:solidFill>
                <a:latin typeface="+mn-lt"/>
                <a:ea typeface="+mn-ea"/>
                <a:cs typeface="+mn-cs"/>
              </a:defRPr>
            </a:pPr>
            <a:r>
              <a:rPr lang="en-US" dirty="0"/>
              <a:t>MDR-GSEA Pathways (Run2)</a:t>
            </a:r>
          </a:p>
        </c:rich>
      </c:tx>
      <c:overlay val="0"/>
      <c:spPr>
        <a:noFill/>
        <a:ln>
          <a:noFill/>
        </a:ln>
        <a:effectLst/>
      </c:spPr>
      <c:txPr>
        <a:bodyPr rot="0" spcFirstLastPara="1" vertOverflow="ellipsis" vert="horz" wrap="square" anchor="ctr" anchorCtr="1"/>
        <a:lstStyle/>
        <a:p>
          <a:pPr>
            <a:defRPr sz="1920" b="0" i="0" u="none" strike="noStrike" kern="1200" spc="0" baseline="0">
              <a:solidFill>
                <a:schemeClr val="tx1">
                  <a:lumMod val="95000"/>
                  <a:lumOff val="5000"/>
                </a:schemeClr>
              </a:solidFill>
              <a:latin typeface="+mn-lt"/>
              <a:ea typeface="+mn-ea"/>
              <a:cs typeface="+mn-cs"/>
            </a:defRPr>
          </a:pPr>
          <a:endParaRPr lang="en-US"/>
        </a:p>
      </c:txPr>
    </c:title>
    <c:autoTitleDeleted val="0"/>
    <c:plotArea>
      <c:layout/>
      <c:barChart>
        <c:barDir val="col"/>
        <c:grouping val="stacked"/>
        <c:varyColors val="0"/>
        <c:ser>
          <c:idx val="0"/>
          <c:order val="0"/>
          <c:tx>
            <c:strRef>
              <c:f>'run2'!$J$1</c:f>
              <c:strCache>
                <c:ptCount val="1"/>
                <c:pt idx="0">
                  <c:v>UP</c:v>
                </c:pt>
              </c:strCache>
            </c:strRef>
          </c:tx>
          <c:spPr>
            <a:solidFill>
              <a:schemeClr val="accent1"/>
            </a:solidFill>
            <a:ln>
              <a:noFill/>
            </a:ln>
            <a:effectLst/>
          </c:spPr>
          <c:invertIfNegative val="0"/>
          <c:cat>
            <c:strRef>
              <c:f>'run2'!$F$2:$F$31</c:f>
              <c:strCache>
                <c:ptCount val="30"/>
                <c:pt idx="0">
                  <c:v>8:2 FTOH</c:v>
                </c:pt>
                <c:pt idx="1">
                  <c:v>6,2 methylacrylate</c:v>
                </c:pt>
                <c:pt idx="2">
                  <c:v>PFBS</c:v>
                </c:pt>
                <c:pt idx="3">
                  <c:v>PEG</c:v>
                </c:pt>
                <c:pt idx="4">
                  <c:v>Wyeth-14643</c:v>
                </c:pt>
                <c:pt idx="5">
                  <c:v>6,2 FTOH</c:v>
                </c:pt>
                <c:pt idx="6">
                  <c:v>4:2 Fluorotelomer sulfonic acid</c:v>
                </c:pt>
                <c:pt idx="7">
                  <c:v>PFNA</c:v>
                </c:pt>
                <c:pt idx="8">
                  <c:v>PFHpS (C7)</c:v>
                </c:pt>
                <c:pt idx="9">
                  <c:v>2-(2-Butoxyethoxy)ethanol</c:v>
                </c:pt>
                <c:pt idx="10">
                  <c:v>PFHxA</c:v>
                </c:pt>
                <c:pt idx="11">
                  <c:v>Phenobarbital</c:v>
                </c:pt>
                <c:pt idx="12">
                  <c:v>PFOS</c:v>
                </c:pt>
                <c:pt idx="13">
                  <c:v>PFHpA (C7)</c:v>
                </c:pt>
                <c:pt idx="14">
                  <c:v>2-methyl-2,4-pentanediol</c:v>
                </c:pt>
                <c:pt idx="15">
                  <c:v>PFHxSK</c:v>
                </c:pt>
                <c:pt idx="16">
                  <c:v>SOS</c:v>
                </c:pt>
                <c:pt idx="17">
                  <c:v>6,2 FTS</c:v>
                </c:pt>
                <c:pt idx="18">
                  <c:v>Pooled AFFF</c:v>
                </c:pt>
                <c:pt idx="19">
                  <c:v>PFOA</c:v>
                </c:pt>
                <c:pt idx="20">
                  <c:v>AFFF1</c:v>
                </c:pt>
                <c:pt idx="21">
                  <c:v>CHEMGUARD S550 PFAS mixture</c:v>
                </c:pt>
                <c:pt idx="22">
                  <c:v>AFFF3</c:v>
                </c:pt>
                <c:pt idx="23">
                  <c:v>AFFF4</c:v>
                </c:pt>
                <c:pt idx="24">
                  <c:v>AFFF2</c:v>
                </c:pt>
                <c:pt idx="25">
                  <c:v>Omeprazole</c:v>
                </c:pt>
                <c:pt idx="26">
                  <c:v>AFFF5</c:v>
                </c:pt>
                <c:pt idx="27">
                  <c:v>Cyclosporine A</c:v>
                </c:pt>
                <c:pt idx="28">
                  <c:v>PFDA</c:v>
                </c:pt>
                <c:pt idx="29">
                  <c:v>Laurylamidopropyl betaine</c:v>
                </c:pt>
              </c:strCache>
            </c:strRef>
          </c:cat>
          <c:val>
            <c:numRef>
              <c:f>'run2'!$J$2:$J$31</c:f>
              <c:numCache>
                <c:formatCode>General</c:formatCode>
                <c:ptCount val="30"/>
                <c:pt idx="0">
                  <c:v>0</c:v>
                </c:pt>
                <c:pt idx="1">
                  <c:v>1</c:v>
                </c:pt>
                <c:pt idx="2">
                  <c:v>11</c:v>
                </c:pt>
                <c:pt idx="3">
                  <c:v>53</c:v>
                </c:pt>
                <c:pt idx="4">
                  <c:v>54</c:v>
                </c:pt>
                <c:pt idx="5">
                  <c:v>10</c:v>
                </c:pt>
                <c:pt idx="6">
                  <c:v>89</c:v>
                </c:pt>
                <c:pt idx="7">
                  <c:v>86</c:v>
                </c:pt>
                <c:pt idx="8">
                  <c:v>70</c:v>
                </c:pt>
                <c:pt idx="9">
                  <c:v>83</c:v>
                </c:pt>
                <c:pt idx="10">
                  <c:v>74</c:v>
                </c:pt>
                <c:pt idx="11">
                  <c:v>60</c:v>
                </c:pt>
                <c:pt idx="12">
                  <c:v>143</c:v>
                </c:pt>
                <c:pt idx="13">
                  <c:v>168</c:v>
                </c:pt>
                <c:pt idx="14">
                  <c:v>133</c:v>
                </c:pt>
                <c:pt idx="15">
                  <c:v>90</c:v>
                </c:pt>
                <c:pt idx="16">
                  <c:v>95</c:v>
                </c:pt>
                <c:pt idx="17">
                  <c:v>95</c:v>
                </c:pt>
                <c:pt idx="18">
                  <c:v>168</c:v>
                </c:pt>
                <c:pt idx="19">
                  <c:v>164</c:v>
                </c:pt>
                <c:pt idx="20">
                  <c:v>119</c:v>
                </c:pt>
                <c:pt idx="21">
                  <c:v>162</c:v>
                </c:pt>
                <c:pt idx="22">
                  <c:v>181</c:v>
                </c:pt>
                <c:pt idx="23">
                  <c:v>169</c:v>
                </c:pt>
                <c:pt idx="24">
                  <c:v>193</c:v>
                </c:pt>
                <c:pt idx="25">
                  <c:v>188</c:v>
                </c:pt>
                <c:pt idx="26">
                  <c:v>197</c:v>
                </c:pt>
                <c:pt idx="27">
                  <c:v>190</c:v>
                </c:pt>
                <c:pt idx="28">
                  <c:v>273</c:v>
                </c:pt>
                <c:pt idx="29">
                  <c:v>96</c:v>
                </c:pt>
              </c:numCache>
            </c:numRef>
          </c:val>
          <c:extLst>
            <c:ext xmlns:c16="http://schemas.microsoft.com/office/drawing/2014/chart" uri="{C3380CC4-5D6E-409C-BE32-E72D297353CC}">
              <c16:uniqueId val="{00000000-CF4F-48A6-A886-E7B54D87AAB8}"/>
            </c:ext>
          </c:extLst>
        </c:ser>
        <c:ser>
          <c:idx val="1"/>
          <c:order val="1"/>
          <c:tx>
            <c:strRef>
              <c:f>'run2'!$K$1</c:f>
              <c:strCache>
                <c:ptCount val="1"/>
                <c:pt idx="0">
                  <c:v>DOWN</c:v>
                </c:pt>
              </c:strCache>
            </c:strRef>
          </c:tx>
          <c:spPr>
            <a:solidFill>
              <a:schemeClr val="accent2"/>
            </a:solidFill>
            <a:ln>
              <a:noFill/>
            </a:ln>
            <a:effectLst/>
          </c:spPr>
          <c:invertIfNegative val="0"/>
          <c:cat>
            <c:strRef>
              <c:f>'run2'!$F$2:$F$31</c:f>
              <c:strCache>
                <c:ptCount val="30"/>
                <c:pt idx="0">
                  <c:v>8:2 FTOH</c:v>
                </c:pt>
                <c:pt idx="1">
                  <c:v>6,2 methylacrylate</c:v>
                </c:pt>
                <c:pt idx="2">
                  <c:v>PFBS</c:v>
                </c:pt>
                <c:pt idx="3">
                  <c:v>PEG</c:v>
                </c:pt>
                <c:pt idx="4">
                  <c:v>Wyeth-14643</c:v>
                </c:pt>
                <c:pt idx="5">
                  <c:v>6,2 FTOH</c:v>
                </c:pt>
                <c:pt idx="6">
                  <c:v>4:2 Fluorotelomer sulfonic acid</c:v>
                </c:pt>
                <c:pt idx="7">
                  <c:v>PFNA</c:v>
                </c:pt>
                <c:pt idx="8">
                  <c:v>PFHpS (C7)</c:v>
                </c:pt>
                <c:pt idx="9">
                  <c:v>2-(2-Butoxyethoxy)ethanol</c:v>
                </c:pt>
                <c:pt idx="10">
                  <c:v>PFHxA</c:v>
                </c:pt>
                <c:pt idx="11">
                  <c:v>Phenobarbital</c:v>
                </c:pt>
                <c:pt idx="12">
                  <c:v>PFOS</c:v>
                </c:pt>
                <c:pt idx="13">
                  <c:v>PFHpA (C7)</c:v>
                </c:pt>
                <c:pt idx="14">
                  <c:v>2-methyl-2,4-pentanediol</c:v>
                </c:pt>
                <c:pt idx="15">
                  <c:v>PFHxSK</c:v>
                </c:pt>
                <c:pt idx="16">
                  <c:v>SOS</c:v>
                </c:pt>
                <c:pt idx="17">
                  <c:v>6,2 FTS</c:v>
                </c:pt>
                <c:pt idx="18">
                  <c:v>Pooled AFFF</c:v>
                </c:pt>
                <c:pt idx="19">
                  <c:v>PFOA</c:v>
                </c:pt>
                <c:pt idx="20">
                  <c:v>AFFF1</c:v>
                </c:pt>
                <c:pt idx="21">
                  <c:v>CHEMGUARD S550 PFAS mixture</c:v>
                </c:pt>
                <c:pt idx="22">
                  <c:v>AFFF3</c:v>
                </c:pt>
                <c:pt idx="23">
                  <c:v>AFFF4</c:v>
                </c:pt>
                <c:pt idx="24">
                  <c:v>AFFF2</c:v>
                </c:pt>
                <c:pt idx="25">
                  <c:v>Omeprazole</c:v>
                </c:pt>
                <c:pt idx="26">
                  <c:v>AFFF5</c:v>
                </c:pt>
                <c:pt idx="27">
                  <c:v>Cyclosporine A</c:v>
                </c:pt>
                <c:pt idx="28">
                  <c:v>PFDA</c:v>
                </c:pt>
                <c:pt idx="29">
                  <c:v>Laurylamidopropyl betaine</c:v>
                </c:pt>
              </c:strCache>
            </c:strRef>
          </c:cat>
          <c:val>
            <c:numRef>
              <c:f>'run2'!$K$2:$K$31</c:f>
              <c:numCache>
                <c:formatCode>General</c:formatCode>
                <c:ptCount val="30"/>
                <c:pt idx="0">
                  <c:v>1</c:v>
                </c:pt>
                <c:pt idx="1">
                  <c:v>6</c:v>
                </c:pt>
                <c:pt idx="2">
                  <c:v>25</c:v>
                </c:pt>
                <c:pt idx="3">
                  <c:v>32</c:v>
                </c:pt>
                <c:pt idx="4">
                  <c:v>42</c:v>
                </c:pt>
                <c:pt idx="5">
                  <c:v>88</c:v>
                </c:pt>
                <c:pt idx="6">
                  <c:v>17</c:v>
                </c:pt>
                <c:pt idx="7">
                  <c:v>23</c:v>
                </c:pt>
                <c:pt idx="8">
                  <c:v>42</c:v>
                </c:pt>
                <c:pt idx="9">
                  <c:v>70</c:v>
                </c:pt>
                <c:pt idx="10">
                  <c:v>116</c:v>
                </c:pt>
                <c:pt idx="11">
                  <c:v>130</c:v>
                </c:pt>
                <c:pt idx="12">
                  <c:v>54</c:v>
                </c:pt>
                <c:pt idx="13">
                  <c:v>38</c:v>
                </c:pt>
                <c:pt idx="14">
                  <c:v>88</c:v>
                </c:pt>
                <c:pt idx="15">
                  <c:v>131</c:v>
                </c:pt>
                <c:pt idx="16">
                  <c:v>178</c:v>
                </c:pt>
                <c:pt idx="17">
                  <c:v>212</c:v>
                </c:pt>
                <c:pt idx="18">
                  <c:v>164</c:v>
                </c:pt>
                <c:pt idx="19">
                  <c:v>172</c:v>
                </c:pt>
                <c:pt idx="20">
                  <c:v>225</c:v>
                </c:pt>
                <c:pt idx="21">
                  <c:v>182</c:v>
                </c:pt>
                <c:pt idx="22">
                  <c:v>164</c:v>
                </c:pt>
                <c:pt idx="23">
                  <c:v>179</c:v>
                </c:pt>
                <c:pt idx="24">
                  <c:v>161</c:v>
                </c:pt>
                <c:pt idx="25">
                  <c:v>166</c:v>
                </c:pt>
                <c:pt idx="26">
                  <c:v>176</c:v>
                </c:pt>
                <c:pt idx="27">
                  <c:v>193</c:v>
                </c:pt>
                <c:pt idx="28">
                  <c:v>131</c:v>
                </c:pt>
                <c:pt idx="29">
                  <c:v>456</c:v>
                </c:pt>
              </c:numCache>
            </c:numRef>
          </c:val>
          <c:extLst>
            <c:ext xmlns:c16="http://schemas.microsoft.com/office/drawing/2014/chart" uri="{C3380CC4-5D6E-409C-BE32-E72D297353CC}">
              <c16:uniqueId val="{00000001-CF4F-48A6-A886-E7B54D87AAB8}"/>
            </c:ext>
          </c:extLst>
        </c:ser>
        <c:dLbls>
          <c:showLegendKey val="0"/>
          <c:showVal val="0"/>
          <c:showCatName val="0"/>
          <c:showSerName val="0"/>
          <c:showPercent val="0"/>
          <c:showBubbleSize val="0"/>
        </c:dLbls>
        <c:gapWidth val="150"/>
        <c:overlap val="100"/>
        <c:axId val="1203207616"/>
        <c:axId val="1226062288"/>
      </c:barChart>
      <c:catAx>
        <c:axId val="1203207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95000"/>
                    <a:lumOff val="5000"/>
                  </a:schemeClr>
                </a:solidFill>
                <a:latin typeface="+mn-lt"/>
                <a:ea typeface="+mn-ea"/>
                <a:cs typeface="+mn-cs"/>
              </a:defRPr>
            </a:pPr>
            <a:endParaRPr lang="en-US"/>
          </a:p>
        </c:txPr>
        <c:crossAx val="1226062288"/>
        <c:crosses val="autoZero"/>
        <c:auto val="1"/>
        <c:lblAlgn val="ctr"/>
        <c:lblOffset val="100"/>
        <c:noMultiLvlLbl val="0"/>
      </c:catAx>
      <c:valAx>
        <c:axId val="122606228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95000"/>
                        <a:lumOff val="5000"/>
                      </a:schemeClr>
                    </a:solidFill>
                    <a:latin typeface="+mn-lt"/>
                    <a:ea typeface="+mn-ea"/>
                    <a:cs typeface="+mn-cs"/>
                  </a:defRPr>
                </a:pPr>
                <a:r>
                  <a:rPr lang="en-US"/>
                  <a:t>#Pathways</a:t>
                </a: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95000"/>
                      <a:lumOff val="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95000"/>
                    <a:lumOff val="5000"/>
                  </a:schemeClr>
                </a:solidFill>
                <a:latin typeface="+mn-lt"/>
                <a:ea typeface="+mn-ea"/>
                <a:cs typeface="+mn-cs"/>
              </a:defRPr>
            </a:pPr>
            <a:endParaRPr lang="en-US"/>
          </a:p>
        </c:txPr>
        <c:crossAx val="12032076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95000"/>
                  <a:lumOff val="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solidFill>
            <a:schemeClr val="tx1">
              <a:lumMod val="95000"/>
              <a:lumOff val="5000"/>
            </a:schemeClr>
          </a:solidFill>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80" b="0" i="0" u="none" strike="noStrike" kern="1200" spc="0" baseline="0">
                <a:solidFill>
                  <a:schemeClr val="tx1">
                    <a:lumMod val="50000"/>
                  </a:schemeClr>
                </a:solidFill>
                <a:latin typeface="+mn-lt"/>
                <a:ea typeface="+mn-ea"/>
                <a:cs typeface="+mn-cs"/>
              </a:defRPr>
            </a:pPr>
            <a:r>
              <a:rPr lang="en-US" sz="2000" dirty="0"/>
              <a:t>MDR-GSEA Pathways</a:t>
            </a:r>
          </a:p>
        </c:rich>
      </c:tx>
      <c:overlay val="0"/>
      <c:spPr>
        <a:noFill/>
        <a:ln>
          <a:noFill/>
        </a:ln>
        <a:effectLst/>
      </c:spPr>
      <c:txPr>
        <a:bodyPr rot="0" spcFirstLastPara="1" vertOverflow="ellipsis" vert="horz" wrap="square" anchor="ctr" anchorCtr="1"/>
        <a:lstStyle/>
        <a:p>
          <a:pPr>
            <a:defRPr sz="1680" b="0" i="0" u="none" strike="noStrike" kern="1200" spc="0" baseline="0">
              <a:solidFill>
                <a:schemeClr val="tx1">
                  <a:lumMod val="50000"/>
                </a:schemeClr>
              </a:solidFill>
              <a:latin typeface="+mn-lt"/>
              <a:ea typeface="+mn-ea"/>
              <a:cs typeface="+mn-cs"/>
            </a:defRPr>
          </a:pPr>
          <a:endParaRPr lang="en-US"/>
        </a:p>
      </c:txPr>
    </c:title>
    <c:autoTitleDeleted val="0"/>
    <c:plotArea>
      <c:layout/>
      <c:barChart>
        <c:barDir val="col"/>
        <c:grouping val="stacked"/>
        <c:varyColors val="0"/>
        <c:ser>
          <c:idx val="0"/>
          <c:order val="0"/>
          <c:tx>
            <c:strRef>
              <c:f>'run 1 and 2 plots'!$J$1</c:f>
              <c:strCache>
                <c:ptCount val="1"/>
                <c:pt idx="0">
                  <c:v>UP</c:v>
                </c:pt>
              </c:strCache>
            </c:strRef>
          </c:tx>
          <c:spPr>
            <a:solidFill>
              <a:schemeClr val="accent1"/>
            </a:solidFill>
            <a:ln>
              <a:noFill/>
            </a:ln>
            <a:effectLst/>
          </c:spPr>
          <c:invertIfNegative val="0"/>
          <c:cat>
            <c:strRef>
              <c:f>'run 1 and 2 plots'!$H$2:$H$91</c:f>
              <c:strCache>
                <c:ptCount val="89"/>
                <c:pt idx="0">
                  <c:v>2-(2-Butoxyethoxy)ethanol</c:v>
                </c:pt>
                <c:pt idx="4">
                  <c:v>2-methyl-2,4-pentanediol</c:v>
                </c:pt>
                <c:pt idx="7">
                  <c:v>4:2 Fluorotelomer sulfonic acid</c:v>
                </c:pt>
                <c:pt idx="10">
                  <c:v>6,2 FTOH</c:v>
                </c:pt>
                <c:pt idx="13">
                  <c:v>6,2 FTS</c:v>
                </c:pt>
                <c:pt idx="16">
                  <c:v>6,2 methylacrylate</c:v>
                </c:pt>
                <c:pt idx="19">
                  <c:v>8:2 FTOH</c:v>
                </c:pt>
                <c:pt idx="22">
                  <c:v>AFFF1-Solberg</c:v>
                </c:pt>
                <c:pt idx="25">
                  <c:v>AFFF2-CHEMGUARD</c:v>
                </c:pt>
                <c:pt idx="28">
                  <c:v>AFFF3-TRIDOL</c:v>
                </c:pt>
                <c:pt idx="31">
                  <c:v>AFFF4-MILSPEC</c:v>
                </c:pt>
                <c:pt idx="34">
                  <c:v>AFFF5-FOMTEC</c:v>
                </c:pt>
                <c:pt idx="37">
                  <c:v>CHEMGUARD S550 PFAS mixture with PEG</c:v>
                </c:pt>
                <c:pt idx="40">
                  <c:v>Cyclosporine A</c:v>
                </c:pt>
                <c:pt idx="43">
                  <c:v>Laurylamidopropyl betaine</c:v>
                </c:pt>
                <c:pt idx="46">
                  <c:v>Omeprazole</c:v>
                </c:pt>
                <c:pt idx="49">
                  <c:v>PEG</c:v>
                </c:pt>
                <c:pt idx="52">
                  <c:v>PFBS</c:v>
                </c:pt>
                <c:pt idx="55">
                  <c:v>PFDA</c:v>
                </c:pt>
                <c:pt idx="58">
                  <c:v>PFHpA (C7)</c:v>
                </c:pt>
                <c:pt idx="61">
                  <c:v>PFHpS (C7)</c:v>
                </c:pt>
                <c:pt idx="64">
                  <c:v>PFHxA</c:v>
                </c:pt>
                <c:pt idx="67">
                  <c:v>PFHxSK</c:v>
                </c:pt>
                <c:pt idx="70">
                  <c:v>PFNA</c:v>
                </c:pt>
                <c:pt idx="73">
                  <c:v>PFOA</c:v>
                </c:pt>
                <c:pt idx="76">
                  <c:v>PFOS</c:v>
                </c:pt>
                <c:pt idx="79">
                  <c:v>Phenobarbital</c:v>
                </c:pt>
                <c:pt idx="82">
                  <c:v>Pooled AFFF of qualified products</c:v>
                </c:pt>
                <c:pt idx="85">
                  <c:v>SOS</c:v>
                </c:pt>
                <c:pt idx="88">
                  <c:v>Wyeth-14643</c:v>
                </c:pt>
              </c:strCache>
            </c:strRef>
          </c:cat>
          <c:val>
            <c:numRef>
              <c:f>'run 1 and 2 plots'!$J$2:$J$91</c:f>
              <c:numCache>
                <c:formatCode>General</c:formatCode>
                <c:ptCount val="90"/>
                <c:pt idx="0">
                  <c:v>107</c:v>
                </c:pt>
                <c:pt idx="1">
                  <c:v>83</c:v>
                </c:pt>
                <c:pt idx="4">
                  <c:v>69</c:v>
                </c:pt>
                <c:pt idx="5">
                  <c:v>133</c:v>
                </c:pt>
                <c:pt idx="7">
                  <c:v>80</c:v>
                </c:pt>
                <c:pt idx="8">
                  <c:v>89</c:v>
                </c:pt>
                <c:pt idx="10">
                  <c:v>44</c:v>
                </c:pt>
                <c:pt idx="11">
                  <c:v>10</c:v>
                </c:pt>
                <c:pt idx="13">
                  <c:v>111</c:v>
                </c:pt>
                <c:pt idx="14">
                  <c:v>95</c:v>
                </c:pt>
                <c:pt idx="16">
                  <c:v>17</c:v>
                </c:pt>
                <c:pt idx="17">
                  <c:v>1</c:v>
                </c:pt>
                <c:pt idx="19">
                  <c:v>31</c:v>
                </c:pt>
                <c:pt idx="20">
                  <c:v>0</c:v>
                </c:pt>
                <c:pt idx="22">
                  <c:v>111</c:v>
                </c:pt>
                <c:pt idx="23">
                  <c:v>119</c:v>
                </c:pt>
                <c:pt idx="25">
                  <c:v>194</c:v>
                </c:pt>
                <c:pt idx="26">
                  <c:v>193</c:v>
                </c:pt>
                <c:pt idx="28">
                  <c:v>244</c:v>
                </c:pt>
                <c:pt idx="29">
                  <c:v>181</c:v>
                </c:pt>
                <c:pt idx="31">
                  <c:v>217</c:v>
                </c:pt>
                <c:pt idx="32">
                  <c:v>169</c:v>
                </c:pt>
                <c:pt idx="34">
                  <c:v>188</c:v>
                </c:pt>
                <c:pt idx="35">
                  <c:v>197</c:v>
                </c:pt>
                <c:pt idx="37">
                  <c:v>252</c:v>
                </c:pt>
                <c:pt idx="38">
                  <c:v>162</c:v>
                </c:pt>
                <c:pt idx="40">
                  <c:v>113</c:v>
                </c:pt>
                <c:pt idx="41">
                  <c:v>190</c:v>
                </c:pt>
                <c:pt idx="43">
                  <c:v>117</c:v>
                </c:pt>
                <c:pt idx="44">
                  <c:v>96</c:v>
                </c:pt>
                <c:pt idx="46">
                  <c:v>174</c:v>
                </c:pt>
                <c:pt idx="47">
                  <c:v>188</c:v>
                </c:pt>
                <c:pt idx="49">
                  <c:v>25</c:v>
                </c:pt>
                <c:pt idx="50">
                  <c:v>53</c:v>
                </c:pt>
                <c:pt idx="52">
                  <c:v>84</c:v>
                </c:pt>
                <c:pt idx="53">
                  <c:v>11</c:v>
                </c:pt>
                <c:pt idx="55">
                  <c:v>183</c:v>
                </c:pt>
                <c:pt idx="56">
                  <c:v>273</c:v>
                </c:pt>
                <c:pt idx="58">
                  <c:v>170</c:v>
                </c:pt>
                <c:pt idx="59">
                  <c:v>168</c:v>
                </c:pt>
                <c:pt idx="61">
                  <c:v>166</c:v>
                </c:pt>
                <c:pt idx="62">
                  <c:v>70</c:v>
                </c:pt>
                <c:pt idx="64">
                  <c:v>101</c:v>
                </c:pt>
                <c:pt idx="65">
                  <c:v>74</c:v>
                </c:pt>
                <c:pt idx="67">
                  <c:v>80</c:v>
                </c:pt>
                <c:pt idx="68">
                  <c:v>90</c:v>
                </c:pt>
                <c:pt idx="70">
                  <c:v>120</c:v>
                </c:pt>
                <c:pt idx="71">
                  <c:v>86</c:v>
                </c:pt>
                <c:pt idx="73">
                  <c:v>282</c:v>
                </c:pt>
                <c:pt idx="74">
                  <c:v>164</c:v>
                </c:pt>
                <c:pt idx="76">
                  <c:v>141</c:v>
                </c:pt>
                <c:pt idx="77">
                  <c:v>143</c:v>
                </c:pt>
                <c:pt idx="79">
                  <c:v>90</c:v>
                </c:pt>
                <c:pt idx="80">
                  <c:v>60</c:v>
                </c:pt>
                <c:pt idx="82">
                  <c:v>106</c:v>
                </c:pt>
                <c:pt idx="83">
                  <c:v>168</c:v>
                </c:pt>
                <c:pt idx="85">
                  <c:v>133</c:v>
                </c:pt>
                <c:pt idx="86">
                  <c:v>95</c:v>
                </c:pt>
                <c:pt idx="88">
                  <c:v>106</c:v>
                </c:pt>
                <c:pt idx="89">
                  <c:v>54</c:v>
                </c:pt>
              </c:numCache>
            </c:numRef>
          </c:val>
          <c:extLst>
            <c:ext xmlns:c16="http://schemas.microsoft.com/office/drawing/2014/chart" uri="{C3380CC4-5D6E-409C-BE32-E72D297353CC}">
              <c16:uniqueId val="{00000000-2D74-4187-ADDF-A74D7227AD34}"/>
            </c:ext>
          </c:extLst>
        </c:ser>
        <c:ser>
          <c:idx val="1"/>
          <c:order val="1"/>
          <c:tx>
            <c:strRef>
              <c:f>'run 1 and 2 plots'!$K$1</c:f>
              <c:strCache>
                <c:ptCount val="1"/>
                <c:pt idx="0">
                  <c:v>DOWN</c:v>
                </c:pt>
              </c:strCache>
            </c:strRef>
          </c:tx>
          <c:spPr>
            <a:solidFill>
              <a:schemeClr val="accent2"/>
            </a:solidFill>
            <a:ln>
              <a:noFill/>
            </a:ln>
            <a:effectLst/>
          </c:spPr>
          <c:invertIfNegative val="0"/>
          <c:cat>
            <c:strRef>
              <c:f>'run 1 and 2 plots'!$H$2:$H$91</c:f>
              <c:strCache>
                <c:ptCount val="89"/>
                <c:pt idx="0">
                  <c:v>2-(2-Butoxyethoxy)ethanol</c:v>
                </c:pt>
                <c:pt idx="4">
                  <c:v>2-methyl-2,4-pentanediol</c:v>
                </c:pt>
                <c:pt idx="7">
                  <c:v>4:2 Fluorotelomer sulfonic acid</c:v>
                </c:pt>
                <c:pt idx="10">
                  <c:v>6,2 FTOH</c:v>
                </c:pt>
                <c:pt idx="13">
                  <c:v>6,2 FTS</c:v>
                </c:pt>
                <c:pt idx="16">
                  <c:v>6,2 methylacrylate</c:v>
                </c:pt>
                <c:pt idx="19">
                  <c:v>8:2 FTOH</c:v>
                </c:pt>
                <c:pt idx="22">
                  <c:v>AFFF1-Solberg</c:v>
                </c:pt>
                <c:pt idx="25">
                  <c:v>AFFF2-CHEMGUARD</c:v>
                </c:pt>
                <c:pt idx="28">
                  <c:v>AFFF3-TRIDOL</c:v>
                </c:pt>
                <c:pt idx="31">
                  <c:v>AFFF4-MILSPEC</c:v>
                </c:pt>
                <c:pt idx="34">
                  <c:v>AFFF5-FOMTEC</c:v>
                </c:pt>
                <c:pt idx="37">
                  <c:v>CHEMGUARD S550 PFAS mixture with PEG</c:v>
                </c:pt>
                <c:pt idx="40">
                  <c:v>Cyclosporine A</c:v>
                </c:pt>
                <c:pt idx="43">
                  <c:v>Laurylamidopropyl betaine</c:v>
                </c:pt>
                <c:pt idx="46">
                  <c:v>Omeprazole</c:v>
                </c:pt>
                <c:pt idx="49">
                  <c:v>PEG</c:v>
                </c:pt>
                <c:pt idx="52">
                  <c:v>PFBS</c:v>
                </c:pt>
                <c:pt idx="55">
                  <c:v>PFDA</c:v>
                </c:pt>
                <c:pt idx="58">
                  <c:v>PFHpA (C7)</c:v>
                </c:pt>
                <c:pt idx="61">
                  <c:v>PFHpS (C7)</c:v>
                </c:pt>
                <c:pt idx="64">
                  <c:v>PFHxA</c:v>
                </c:pt>
                <c:pt idx="67">
                  <c:v>PFHxSK</c:v>
                </c:pt>
                <c:pt idx="70">
                  <c:v>PFNA</c:v>
                </c:pt>
                <c:pt idx="73">
                  <c:v>PFOA</c:v>
                </c:pt>
                <c:pt idx="76">
                  <c:v>PFOS</c:v>
                </c:pt>
                <c:pt idx="79">
                  <c:v>Phenobarbital</c:v>
                </c:pt>
                <c:pt idx="82">
                  <c:v>Pooled AFFF of qualified products</c:v>
                </c:pt>
                <c:pt idx="85">
                  <c:v>SOS</c:v>
                </c:pt>
                <c:pt idx="88">
                  <c:v>Wyeth-14643</c:v>
                </c:pt>
              </c:strCache>
            </c:strRef>
          </c:cat>
          <c:val>
            <c:numRef>
              <c:f>'run 1 and 2 plots'!$K$2:$K$91</c:f>
              <c:numCache>
                <c:formatCode>General</c:formatCode>
                <c:ptCount val="90"/>
                <c:pt idx="0">
                  <c:v>127</c:v>
                </c:pt>
                <c:pt idx="1">
                  <c:v>70</c:v>
                </c:pt>
                <c:pt idx="4">
                  <c:v>94</c:v>
                </c:pt>
                <c:pt idx="5">
                  <c:v>88</c:v>
                </c:pt>
                <c:pt idx="7">
                  <c:v>227</c:v>
                </c:pt>
                <c:pt idx="8">
                  <c:v>17</c:v>
                </c:pt>
                <c:pt idx="10">
                  <c:v>100</c:v>
                </c:pt>
                <c:pt idx="11">
                  <c:v>88</c:v>
                </c:pt>
                <c:pt idx="13">
                  <c:v>245</c:v>
                </c:pt>
                <c:pt idx="14">
                  <c:v>212</c:v>
                </c:pt>
                <c:pt idx="16">
                  <c:v>0</c:v>
                </c:pt>
                <c:pt idx="17">
                  <c:v>6</c:v>
                </c:pt>
                <c:pt idx="19">
                  <c:v>178</c:v>
                </c:pt>
                <c:pt idx="20">
                  <c:v>1</c:v>
                </c:pt>
                <c:pt idx="22">
                  <c:v>411</c:v>
                </c:pt>
                <c:pt idx="23">
                  <c:v>225</c:v>
                </c:pt>
                <c:pt idx="25">
                  <c:v>151</c:v>
                </c:pt>
                <c:pt idx="26">
                  <c:v>161</c:v>
                </c:pt>
                <c:pt idx="28">
                  <c:v>181</c:v>
                </c:pt>
                <c:pt idx="29">
                  <c:v>164</c:v>
                </c:pt>
                <c:pt idx="31">
                  <c:v>215</c:v>
                </c:pt>
                <c:pt idx="32">
                  <c:v>179</c:v>
                </c:pt>
                <c:pt idx="34">
                  <c:v>165</c:v>
                </c:pt>
                <c:pt idx="35">
                  <c:v>176</c:v>
                </c:pt>
                <c:pt idx="37">
                  <c:v>194</c:v>
                </c:pt>
                <c:pt idx="38">
                  <c:v>182</c:v>
                </c:pt>
                <c:pt idx="40">
                  <c:v>177</c:v>
                </c:pt>
                <c:pt idx="41">
                  <c:v>193</c:v>
                </c:pt>
                <c:pt idx="43">
                  <c:v>330</c:v>
                </c:pt>
                <c:pt idx="44">
                  <c:v>456</c:v>
                </c:pt>
                <c:pt idx="46">
                  <c:v>156</c:v>
                </c:pt>
                <c:pt idx="47">
                  <c:v>166</c:v>
                </c:pt>
                <c:pt idx="49">
                  <c:v>81</c:v>
                </c:pt>
                <c:pt idx="50">
                  <c:v>32</c:v>
                </c:pt>
                <c:pt idx="52">
                  <c:v>13</c:v>
                </c:pt>
                <c:pt idx="53">
                  <c:v>25</c:v>
                </c:pt>
                <c:pt idx="55">
                  <c:v>61</c:v>
                </c:pt>
                <c:pt idx="56">
                  <c:v>131</c:v>
                </c:pt>
                <c:pt idx="58">
                  <c:v>64</c:v>
                </c:pt>
                <c:pt idx="59">
                  <c:v>38</c:v>
                </c:pt>
                <c:pt idx="61">
                  <c:v>61</c:v>
                </c:pt>
                <c:pt idx="62">
                  <c:v>42</c:v>
                </c:pt>
                <c:pt idx="64">
                  <c:v>70</c:v>
                </c:pt>
                <c:pt idx="65">
                  <c:v>116</c:v>
                </c:pt>
                <c:pt idx="67">
                  <c:v>106</c:v>
                </c:pt>
                <c:pt idx="68">
                  <c:v>131</c:v>
                </c:pt>
                <c:pt idx="70">
                  <c:v>88</c:v>
                </c:pt>
                <c:pt idx="71">
                  <c:v>23</c:v>
                </c:pt>
                <c:pt idx="73">
                  <c:v>170</c:v>
                </c:pt>
                <c:pt idx="74">
                  <c:v>172</c:v>
                </c:pt>
                <c:pt idx="76">
                  <c:v>132</c:v>
                </c:pt>
                <c:pt idx="77">
                  <c:v>54</c:v>
                </c:pt>
                <c:pt idx="79">
                  <c:v>9</c:v>
                </c:pt>
                <c:pt idx="80">
                  <c:v>130</c:v>
                </c:pt>
                <c:pt idx="82">
                  <c:v>134</c:v>
                </c:pt>
                <c:pt idx="83">
                  <c:v>164</c:v>
                </c:pt>
                <c:pt idx="85">
                  <c:v>176</c:v>
                </c:pt>
                <c:pt idx="86">
                  <c:v>178</c:v>
                </c:pt>
                <c:pt idx="88">
                  <c:v>98</c:v>
                </c:pt>
                <c:pt idx="89">
                  <c:v>42</c:v>
                </c:pt>
              </c:numCache>
            </c:numRef>
          </c:val>
          <c:extLst>
            <c:ext xmlns:c16="http://schemas.microsoft.com/office/drawing/2014/chart" uri="{C3380CC4-5D6E-409C-BE32-E72D297353CC}">
              <c16:uniqueId val="{00000001-2D74-4187-ADDF-A74D7227AD34}"/>
            </c:ext>
          </c:extLst>
        </c:ser>
        <c:dLbls>
          <c:showLegendKey val="0"/>
          <c:showVal val="0"/>
          <c:showCatName val="0"/>
          <c:showSerName val="0"/>
          <c:showPercent val="0"/>
          <c:showBubbleSize val="0"/>
        </c:dLbls>
        <c:gapWidth val="150"/>
        <c:overlap val="100"/>
        <c:axId val="2019846528"/>
        <c:axId val="2013462048"/>
      </c:barChart>
      <c:catAx>
        <c:axId val="2019846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50000"/>
                  </a:schemeClr>
                </a:solidFill>
                <a:latin typeface="+mn-lt"/>
                <a:ea typeface="+mn-ea"/>
                <a:cs typeface="+mn-cs"/>
              </a:defRPr>
            </a:pPr>
            <a:endParaRPr lang="en-US"/>
          </a:p>
        </c:txPr>
        <c:crossAx val="2013462048"/>
        <c:crosses val="autoZero"/>
        <c:auto val="1"/>
        <c:lblAlgn val="ctr"/>
        <c:lblOffset val="100"/>
        <c:noMultiLvlLbl val="0"/>
      </c:catAx>
      <c:valAx>
        <c:axId val="201346204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50000"/>
                      </a:schemeClr>
                    </a:solidFill>
                    <a:latin typeface="+mn-lt"/>
                    <a:ea typeface="+mn-ea"/>
                    <a:cs typeface="+mn-cs"/>
                  </a:defRPr>
                </a:pPr>
                <a:r>
                  <a:rPr lang="en-US"/>
                  <a:t>#Pathways</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50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50000"/>
                  </a:schemeClr>
                </a:solidFill>
                <a:latin typeface="+mn-lt"/>
                <a:ea typeface="+mn-ea"/>
                <a:cs typeface="+mn-cs"/>
              </a:defRPr>
            </a:pPr>
            <a:endParaRPr lang="en-US"/>
          </a:p>
        </c:txPr>
        <c:crossAx val="20198465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50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lumMod val="50000"/>
            </a:schemeClr>
          </a:solidFill>
        </a:defRPr>
      </a:pPr>
      <a:endParaRPr lang="en-US"/>
    </a:p>
  </c:txPr>
  <c:externalData r:id="rId4">
    <c:autoUpdate val="0"/>
  </c:externalData>
  <c:userShapes r:id="rId5"/>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0-12-11T10:06:22.844" idx="2">
    <p:pos x="10" y="10"/>
    <p:text/>
    <p:extLst>
      <p:ext uri="{C676402C-5697-4E1C-873F-D02D1690AC5C}">
        <p15:threadingInfo xmlns:p15="http://schemas.microsoft.com/office/powerpoint/2012/main" timeZoneBias="30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drawing1.xml><?xml version="1.0" encoding="utf-8"?>
<c:userShapes xmlns:c="http://schemas.openxmlformats.org/drawingml/2006/chart">
  <cdr:relSizeAnchor xmlns:cdr="http://schemas.openxmlformats.org/drawingml/2006/chartDrawing">
    <cdr:from>
      <cdr:x>0.63327</cdr:x>
      <cdr:y>0.07844</cdr:y>
    </cdr:from>
    <cdr:to>
      <cdr:x>0.6611</cdr:x>
      <cdr:y>0.55076</cdr:y>
    </cdr:to>
    <cdr:sp macro="" textlink="">
      <cdr:nvSpPr>
        <cdr:cNvPr id="2" name="Oval 1">
          <a:extLst xmlns:a="http://schemas.openxmlformats.org/drawingml/2006/main">
            <a:ext uri="{FF2B5EF4-FFF2-40B4-BE49-F238E27FC236}">
              <a16:creationId xmlns:a16="http://schemas.microsoft.com/office/drawing/2014/main" id="{9E916098-0730-43DB-99E5-4CB1335AFA60}"/>
            </a:ext>
          </a:extLst>
        </cdr:cNvPr>
        <cdr:cNvSpPr/>
      </cdr:nvSpPr>
      <cdr:spPr>
        <a:xfrm xmlns:a="http://schemas.openxmlformats.org/drawingml/2006/main">
          <a:off x="7606396" y="400036"/>
          <a:ext cx="334297" cy="2408904"/>
        </a:xfrm>
        <a:prstGeom xmlns:a="http://schemas.openxmlformats.org/drawingml/2006/main" prst="ellipse">
          <a:avLst/>
        </a:prstGeom>
        <a:noFill xmlns:a="http://schemas.openxmlformats.org/drawingml/2006/main"/>
        <a:ln xmlns:a="http://schemas.openxmlformats.org/drawingml/2006/main">
          <a:solidFill>
            <a:schemeClr val="tx1">
              <a:lumMod val="50000"/>
            </a:schemeClr>
          </a:solidFill>
        </a:ln>
        <a:effectLst xmlns:a="http://schemas.openxmlformats.org/drawingml/2006/mai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vertOverflow="clip" rtlCol="0" anchor="ctr"/>
        <a:lstStyle xmlns:a="http://schemas.openxmlformats.org/drawingml/2006/main"/>
        <a:p xmlns:a="http://schemas.openxmlformats.org/drawingml/2006/main">
          <a:endParaRPr lang="en-US"/>
        </a:p>
      </cdr:txBody>
    </cdr:sp>
  </cdr:relSizeAnchor>
  <cdr:relSizeAnchor xmlns:cdr="http://schemas.openxmlformats.org/drawingml/2006/chartDrawing">
    <cdr:from>
      <cdr:x>0.86998</cdr:x>
      <cdr:y>0.10189</cdr:y>
    </cdr:from>
    <cdr:to>
      <cdr:x>0.89781</cdr:x>
      <cdr:y>0.57422</cdr:y>
    </cdr:to>
    <cdr:sp macro="" textlink="">
      <cdr:nvSpPr>
        <cdr:cNvPr id="3" name="Oval 2">
          <a:extLst xmlns:a="http://schemas.openxmlformats.org/drawingml/2006/main">
            <a:ext uri="{FF2B5EF4-FFF2-40B4-BE49-F238E27FC236}">
              <a16:creationId xmlns:a16="http://schemas.microsoft.com/office/drawing/2014/main" id="{397C681A-E48B-4D72-8D2A-222B8B930F30}"/>
            </a:ext>
          </a:extLst>
        </cdr:cNvPr>
        <cdr:cNvSpPr/>
      </cdr:nvSpPr>
      <cdr:spPr>
        <a:xfrm xmlns:a="http://schemas.openxmlformats.org/drawingml/2006/main">
          <a:off x="10449558" y="519662"/>
          <a:ext cx="334297" cy="2408904"/>
        </a:xfrm>
        <a:prstGeom xmlns:a="http://schemas.openxmlformats.org/drawingml/2006/main" prst="ellipse">
          <a:avLst/>
        </a:prstGeom>
        <a:noFill xmlns:a="http://schemas.openxmlformats.org/drawingml/2006/main"/>
        <a:ln xmlns:a="http://schemas.openxmlformats.org/drawingml/2006/main">
          <a:solidFill>
            <a:schemeClr val="tx1">
              <a:lumMod val="50000"/>
            </a:schemeClr>
          </a:solidFill>
        </a:ln>
        <a:effectLst xmlns:a="http://schemas.openxmlformats.org/drawingml/2006/mai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0.69412</cdr:x>
      <cdr:y>0.10029</cdr:y>
    </cdr:from>
    <cdr:to>
      <cdr:x>0.72195</cdr:x>
      <cdr:y>0.57261</cdr:y>
    </cdr:to>
    <cdr:sp macro="" textlink="">
      <cdr:nvSpPr>
        <cdr:cNvPr id="4" name="Oval 3">
          <a:extLst xmlns:a="http://schemas.openxmlformats.org/drawingml/2006/main">
            <a:ext uri="{FF2B5EF4-FFF2-40B4-BE49-F238E27FC236}">
              <a16:creationId xmlns:a16="http://schemas.microsoft.com/office/drawing/2014/main" id="{BB9ED059-2676-4C24-98C2-0FA72429B956}"/>
            </a:ext>
          </a:extLst>
        </cdr:cNvPr>
        <cdr:cNvSpPr/>
      </cdr:nvSpPr>
      <cdr:spPr>
        <a:xfrm xmlns:a="http://schemas.openxmlformats.org/drawingml/2006/main">
          <a:off x="8337260" y="511469"/>
          <a:ext cx="334297" cy="2408904"/>
        </a:xfrm>
        <a:prstGeom xmlns:a="http://schemas.openxmlformats.org/drawingml/2006/main" prst="ellipse">
          <a:avLst/>
        </a:prstGeom>
        <a:noFill xmlns:a="http://schemas.openxmlformats.org/drawingml/2006/main"/>
        <a:ln xmlns:a="http://schemas.openxmlformats.org/drawingml/2006/main">
          <a:solidFill>
            <a:schemeClr val="tx1">
              <a:lumMod val="50000"/>
            </a:schemeClr>
          </a:solidFill>
        </a:ln>
        <a:effectLst xmlns:a="http://schemas.openxmlformats.org/drawingml/2006/mai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userShapes>
</file>

<file path=ppt/drawings/drawing2.xml><?xml version="1.0" encoding="utf-8"?>
<c:userShapes xmlns:c="http://schemas.openxmlformats.org/drawingml/2006/chart">
  <cdr:relSizeAnchor xmlns:cdr="http://schemas.openxmlformats.org/drawingml/2006/chartDrawing">
    <cdr:from>
      <cdr:x>0.29974</cdr:x>
      <cdr:y>0.3304</cdr:y>
    </cdr:from>
    <cdr:to>
      <cdr:x>0.33189</cdr:x>
      <cdr:y>0.55185</cdr:y>
    </cdr:to>
    <cdr:sp macro="" textlink="">
      <cdr:nvSpPr>
        <cdr:cNvPr id="2" name="Oval 1">
          <a:extLst xmlns:a="http://schemas.openxmlformats.org/drawingml/2006/main">
            <a:ext uri="{FF2B5EF4-FFF2-40B4-BE49-F238E27FC236}">
              <a16:creationId xmlns:a16="http://schemas.microsoft.com/office/drawing/2014/main" id="{C90ECC50-A991-41B5-A28F-9683AA7D5EB1}"/>
            </a:ext>
          </a:extLst>
        </cdr:cNvPr>
        <cdr:cNvSpPr/>
      </cdr:nvSpPr>
      <cdr:spPr>
        <a:xfrm xmlns:a="http://schemas.openxmlformats.org/drawingml/2006/main">
          <a:off x="3392131" y="1848464"/>
          <a:ext cx="363794" cy="1238865"/>
        </a:xfrm>
        <a:prstGeom xmlns:a="http://schemas.openxmlformats.org/drawingml/2006/main" prst="ellipse">
          <a:avLst/>
        </a:prstGeom>
        <a:noFill xmlns:a="http://schemas.openxmlformats.org/drawingml/2006/main"/>
        <a:ln xmlns:a="http://schemas.openxmlformats.org/drawingml/2006/main">
          <a:solidFill>
            <a:schemeClr val="tx1">
              <a:lumMod val="50000"/>
            </a:schemeClr>
          </a:solidFill>
        </a:ln>
        <a:effectLst xmlns:a="http://schemas.openxmlformats.org/drawingml/2006/mai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vertOverflow="clip" rtlCol="0" anchor="ctr"/>
        <a:lstStyle xmlns:a="http://schemas.openxmlformats.org/drawingml/2006/main"/>
        <a:p xmlns:a="http://schemas.openxmlformats.org/drawingml/2006/main">
          <a:endParaRPr lang="en-US"/>
        </a:p>
      </cdr:txBody>
    </cdr:sp>
  </cdr:relSizeAnchor>
  <cdr:relSizeAnchor xmlns:cdr="http://schemas.openxmlformats.org/drawingml/2006/chartDrawing">
    <cdr:from>
      <cdr:x>0.87243</cdr:x>
      <cdr:y>0.38576</cdr:y>
    </cdr:from>
    <cdr:to>
      <cdr:x>0.90182</cdr:x>
      <cdr:y>0.57821</cdr:y>
    </cdr:to>
    <cdr:sp macro="" textlink="">
      <cdr:nvSpPr>
        <cdr:cNvPr id="3" name="Oval 2">
          <a:extLst xmlns:a="http://schemas.openxmlformats.org/drawingml/2006/main">
            <a:ext uri="{FF2B5EF4-FFF2-40B4-BE49-F238E27FC236}">
              <a16:creationId xmlns:a16="http://schemas.microsoft.com/office/drawing/2014/main" id="{70067AA2-F6DD-4776-8876-2D2AD7262417}"/>
            </a:ext>
          </a:extLst>
        </cdr:cNvPr>
        <cdr:cNvSpPr/>
      </cdr:nvSpPr>
      <cdr:spPr>
        <a:xfrm xmlns:a="http://schemas.openxmlformats.org/drawingml/2006/main">
          <a:off x="9873228" y="2158180"/>
          <a:ext cx="332658" cy="1076633"/>
        </a:xfrm>
        <a:prstGeom xmlns:a="http://schemas.openxmlformats.org/drawingml/2006/main" prst="ellipse">
          <a:avLst/>
        </a:prstGeom>
        <a:noFill xmlns:a="http://schemas.openxmlformats.org/drawingml/2006/main"/>
        <a:ln xmlns:a="http://schemas.openxmlformats.org/drawingml/2006/main">
          <a:solidFill>
            <a:schemeClr val="tx1">
              <a:lumMod val="50000"/>
            </a:schemeClr>
          </a:solidFill>
        </a:ln>
        <a:effectLst xmlns:a="http://schemas.openxmlformats.org/drawingml/2006/mai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0.58413</cdr:x>
      <cdr:y>0.38078</cdr:y>
    </cdr:from>
    <cdr:to>
      <cdr:x>0.61352</cdr:x>
      <cdr:y>0.57323</cdr:y>
    </cdr:to>
    <cdr:sp macro="" textlink="">
      <cdr:nvSpPr>
        <cdr:cNvPr id="4" name="Oval 3">
          <a:extLst xmlns:a="http://schemas.openxmlformats.org/drawingml/2006/main">
            <a:ext uri="{FF2B5EF4-FFF2-40B4-BE49-F238E27FC236}">
              <a16:creationId xmlns:a16="http://schemas.microsoft.com/office/drawing/2014/main" id="{6ED5D00F-1743-4A16-A96A-F95509AA9E79}"/>
            </a:ext>
          </a:extLst>
        </cdr:cNvPr>
        <cdr:cNvSpPr/>
      </cdr:nvSpPr>
      <cdr:spPr>
        <a:xfrm xmlns:a="http://schemas.openxmlformats.org/drawingml/2006/main">
          <a:off x="6610557" y="2130321"/>
          <a:ext cx="332658" cy="1076633"/>
        </a:xfrm>
        <a:prstGeom xmlns:a="http://schemas.openxmlformats.org/drawingml/2006/main" prst="ellipse">
          <a:avLst/>
        </a:prstGeom>
        <a:noFill xmlns:a="http://schemas.openxmlformats.org/drawingml/2006/main"/>
        <a:ln xmlns:a="http://schemas.openxmlformats.org/drawingml/2006/main">
          <a:solidFill>
            <a:schemeClr val="tx1">
              <a:lumMod val="50000"/>
            </a:schemeClr>
          </a:solidFill>
        </a:ln>
        <a:effectLst xmlns:a="http://schemas.openxmlformats.org/drawingml/2006/mai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0.18694</cdr:x>
      <cdr:y>0.29203</cdr:y>
    </cdr:from>
    <cdr:to>
      <cdr:x>0.22242</cdr:x>
      <cdr:y>0.56942</cdr:y>
    </cdr:to>
    <cdr:sp macro="" textlink="">
      <cdr:nvSpPr>
        <cdr:cNvPr id="5" name="Oval 4">
          <a:extLst xmlns:a="http://schemas.openxmlformats.org/drawingml/2006/main">
            <a:ext uri="{FF2B5EF4-FFF2-40B4-BE49-F238E27FC236}">
              <a16:creationId xmlns:a16="http://schemas.microsoft.com/office/drawing/2014/main" id="{0E9663F0-C238-4D3A-A0CD-75954B2F912C}"/>
            </a:ext>
          </a:extLst>
        </cdr:cNvPr>
        <cdr:cNvSpPr/>
      </cdr:nvSpPr>
      <cdr:spPr>
        <a:xfrm xmlns:a="http://schemas.openxmlformats.org/drawingml/2006/main">
          <a:off x="2115576" y="1633793"/>
          <a:ext cx="401483" cy="1551859"/>
        </a:xfrm>
        <a:prstGeom xmlns:a="http://schemas.openxmlformats.org/drawingml/2006/main" prst="ellipse">
          <a:avLst/>
        </a:prstGeom>
        <a:noFill xmlns:a="http://schemas.openxmlformats.org/drawingml/2006/main"/>
        <a:ln xmlns:a="http://schemas.openxmlformats.org/drawingml/2006/main">
          <a:solidFill>
            <a:schemeClr val="tx1">
              <a:lumMod val="50000"/>
            </a:schemeClr>
          </a:solidFill>
        </a:ln>
        <a:effectLst xmlns:a="http://schemas.openxmlformats.org/drawingml/2006/mai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F36D8B-E10D-42DB-AA73-9C8299C57D3D}" type="datetimeFigureOut">
              <a:rPr lang="en-US" smtClean="0"/>
              <a:t>12/11/2020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D5D6BA-7966-478E-B8B9-85FF153D5127}" type="slidenum">
              <a:rPr lang="en-US" smtClean="0"/>
              <a:t>‹#›</a:t>
            </a:fld>
            <a:endParaRPr lang="en-US"/>
          </a:p>
        </p:txBody>
      </p:sp>
    </p:spTree>
    <p:extLst>
      <p:ext uri="{BB962C8B-B14F-4D97-AF65-F5344CB8AC3E}">
        <p14:creationId xmlns:p14="http://schemas.microsoft.com/office/powerpoint/2010/main" val="2901430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05050">
                    <a:lumMod val="50000"/>
                  </a:srgbClr>
                </a:solidFill>
                <a:effectLst/>
                <a:uLnTx/>
                <a:uFillTx/>
                <a:latin typeface="Verdana"/>
                <a:ea typeface="+mn-ea"/>
                <a:cs typeface="+mn-cs"/>
              </a:rPr>
              <a:t>Additional Details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05050">
                    <a:lumMod val="50000"/>
                  </a:srgbClr>
                </a:solidFill>
                <a:effectLst/>
                <a:uLnTx/>
                <a:uFillTx/>
                <a:latin typeface="Verdana"/>
                <a:ea typeface="+mn-ea"/>
                <a:cs typeface="+mn-cs"/>
              </a:rPr>
              <a:t>1. For 310 genes that are measured on both, version 2.0 has more probes than version 1.2. For the rest of the 2287 genes, number of probes per gene is same on both.</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505050">
                    <a:lumMod val="50000"/>
                  </a:srgbClr>
                </a:solidFill>
              </a:rPr>
              <a:t>2. S1500++ version 2.0 is closer to version 1.2 than to EuTox2.0Manifest180703.</a:t>
            </a:r>
            <a:endParaRPr kumimoji="0" lang="en-US" sz="1200" b="0" i="0" u="none" strike="noStrike" kern="1200" cap="none" spc="0" normalizeH="0" baseline="0" noProof="0" dirty="0">
              <a:ln>
                <a:noFill/>
              </a:ln>
              <a:solidFill>
                <a:srgbClr val="505050">
                  <a:lumMod val="50000"/>
                </a:srgbClr>
              </a:solidFill>
              <a:effectLst/>
              <a:uLnTx/>
              <a:uFillTx/>
              <a:latin typeface="Verdana"/>
              <a:ea typeface="+mn-ea"/>
              <a:cs typeface="+mn-cs"/>
            </a:endParaRPr>
          </a:p>
          <a:p>
            <a:endParaRPr lang="en-US" dirty="0"/>
          </a:p>
        </p:txBody>
      </p:sp>
      <p:sp>
        <p:nvSpPr>
          <p:cNvPr id="4" name="Slide Number Placeholder 3"/>
          <p:cNvSpPr>
            <a:spLocks noGrp="1"/>
          </p:cNvSpPr>
          <p:nvPr>
            <p:ph type="sldNum" sz="quarter" idx="5"/>
          </p:nvPr>
        </p:nvSpPr>
        <p:spPr/>
        <p:txBody>
          <a:bodyPr/>
          <a:lstStyle/>
          <a:p>
            <a:fld id="{C7D5D6BA-7966-478E-B8B9-85FF153D5127}" type="slidenum">
              <a:rPr lang="en-US" smtClean="0"/>
              <a:t>6</a:t>
            </a:fld>
            <a:endParaRPr lang="en-US"/>
          </a:p>
        </p:txBody>
      </p:sp>
    </p:spTree>
    <p:extLst>
      <p:ext uri="{BB962C8B-B14F-4D97-AF65-F5344CB8AC3E}">
        <p14:creationId xmlns:p14="http://schemas.microsoft.com/office/powerpoint/2010/main" val="3123053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to </a:t>
            </a:r>
            <a:r>
              <a:rPr lang="en-US" dirty="0" err="1"/>
              <a:t>Sciome</a:t>
            </a:r>
            <a:r>
              <a:rPr lang="en-US" dirty="0"/>
              <a:t> </a:t>
            </a:r>
            <a:r>
              <a:rPr lang="en-US" dirty="0" err="1"/>
              <a:t>BMDExpress</a:t>
            </a:r>
            <a:r>
              <a:rPr lang="en-US" dirty="0"/>
              <a:t> team: Jason and Arpit</a:t>
            </a:r>
          </a:p>
        </p:txBody>
      </p:sp>
      <p:sp>
        <p:nvSpPr>
          <p:cNvPr id="4" name="Slide Number Placeholder 3"/>
          <p:cNvSpPr>
            <a:spLocks noGrp="1"/>
          </p:cNvSpPr>
          <p:nvPr>
            <p:ph type="sldNum" sz="quarter" idx="5"/>
          </p:nvPr>
        </p:nvSpPr>
        <p:spPr/>
        <p:txBody>
          <a:bodyPr/>
          <a:lstStyle/>
          <a:p>
            <a:fld id="{C7D5D6BA-7966-478E-B8B9-85FF153D5127}" type="slidenum">
              <a:rPr lang="en-US" smtClean="0"/>
              <a:t>18</a:t>
            </a:fld>
            <a:endParaRPr lang="en-US"/>
          </a:p>
        </p:txBody>
      </p:sp>
    </p:spTree>
    <p:extLst>
      <p:ext uri="{BB962C8B-B14F-4D97-AF65-F5344CB8AC3E}">
        <p14:creationId xmlns:p14="http://schemas.microsoft.com/office/powerpoint/2010/main" val="33889256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Ward distance metric</a:t>
            </a:r>
          </a:p>
          <a:p>
            <a:r>
              <a:rPr lang="en-US" dirty="0"/>
              <a:t>Height of 0.95</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D5D6BA-7966-478E-B8B9-85FF153D512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5841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Uses William’s Trend test statistic to determine dose-responsiveness of genes</a:t>
            </a:r>
          </a:p>
        </p:txBody>
      </p:sp>
      <p:sp>
        <p:nvSpPr>
          <p:cNvPr id="4" name="Slide Number Placeholder 3"/>
          <p:cNvSpPr>
            <a:spLocks noGrp="1"/>
          </p:cNvSpPr>
          <p:nvPr>
            <p:ph type="sldNum" sz="quarter" idx="5"/>
          </p:nvPr>
        </p:nvSpPr>
        <p:spPr/>
        <p:txBody>
          <a:bodyPr/>
          <a:lstStyle/>
          <a:p>
            <a:fld id="{C7D5D6BA-7966-478E-B8B9-85FF153D5127}" type="slidenum">
              <a:rPr lang="en-US" smtClean="0"/>
              <a:t>43</a:t>
            </a:fld>
            <a:endParaRPr lang="en-US"/>
          </a:p>
        </p:txBody>
      </p:sp>
    </p:spTree>
    <p:extLst>
      <p:ext uri="{BB962C8B-B14F-4D97-AF65-F5344CB8AC3E}">
        <p14:creationId xmlns:p14="http://schemas.microsoft.com/office/powerpoint/2010/main" val="1577284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total number of genes looks different between the runs for:</a:t>
            </a:r>
          </a:p>
          <a:p>
            <a:r>
              <a:rPr lang="en-US" dirty="0"/>
              <a:t>PFDA</a:t>
            </a:r>
          </a:p>
          <a:p>
            <a:endParaRPr lang="en-US" dirty="0"/>
          </a:p>
          <a:p>
            <a:r>
              <a:rPr lang="en-US" dirty="0"/>
              <a:t>proportion of UP/DOWN looks different the runs for:</a:t>
            </a:r>
          </a:p>
          <a:p>
            <a:r>
              <a:rPr lang="en-US" dirty="0" err="1"/>
              <a:t>PFHpS</a:t>
            </a:r>
            <a:r>
              <a:rPr lang="en-US" dirty="0"/>
              <a:t> (C7) </a:t>
            </a:r>
          </a:p>
          <a:p>
            <a:r>
              <a:rPr lang="en-US" dirty="0"/>
              <a:t>Phenobarbital </a:t>
            </a:r>
          </a:p>
          <a:p>
            <a:endParaRPr lang="en-US" dirty="0"/>
          </a:p>
        </p:txBody>
      </p:sp>
      <p:sp>
        <p:nvSpPr>
          <p:cNvPr id="4" name="Slide Number Placeholder 3"/>
          <p:cNvSpPr>
            <a:spLocks noGrp="1"/>
          </p:cNvSpPr>
          <p:nvPr>
            <p:ph type="sldNum" sz="quarter" idx="5"/>
          </p:nvPr>
        </p:nvSpPr>
        <p:spPr/>
        <p:txBody>
          <a:bodyPr/>
          <a:lstStyle/>
          <a:p>
            <a:fld id="{C7D5D6BA-7966-478E-B8B9-85FF153D5127}" type="slidenum">
              <a:rPr lang="en-US" smtClean="0"/>
              <a:t>49</a:t>
            </a:fld>
            <a:endParaRPr lang="en-US"/>
          </a:p>
        </p:txBody>
      </p:sp>
    </p:spTree>
    <p:extLst>
      <p:ext uri="{BB962C8B-B14F-4D97-AF65-F5344CB8AC3E}">
        <p14:creationId xmlns:p14="http://schemas.microsoft.com/office/powerpoint/2010/main" val="1726467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total number of pathways looks different between the runs for:</a:t>
            </a:r>
          </a:p>
          <a:p>
            <a:r>
              <a:rPr lang="en-US" dirty="0"/>
              <a:t>8:2 FTOH</a:t>
            </a:r>
          </a:p>
          <a:p>
            <a:r>
              <a:rPr lang="en-US" dirty="0"/>
              <a:t>4:2 </a:t>
            </a:r>
            <a:r>
              <a:rPr lang="en-US" dirty="0" err="1"/>
              <a:t>Flurotelomer</a:t>
            </a:r>
            <a:r>
              <a:rPr lang="en-US" dirty="0"/>
              <a:t> sulfonic acid</a:t>
            </a:r>
          </a:p>
          <a:p>
            <a:endParaRPr lang="en-US" dirty="0"/>
          </a:p>
          <a:p>
            <a:r>
              <a:rPr lang="en-US" dirty="0"/>
              <a:t>proportion of UP/DOWN looks different the runs for:</a:t>
            </a:r>
          </a:p>
          <a:p>
            <a:r>
              <a:rPr lang="en-US" dirty="0"/>
              <a:t>Phenobarbital </a:t>
            </a:r>
          </a:p>
          <a:p>
            <a:r>
              <a:rPr lang="en-US" dirty="0"/>
              <a:t>PEG</a:t>
            </a:r>
          </a:p>
          <a:p>
            <a:endParaRPr lang="en-US" dirty="0"/>
          </a:p>
          <a:p>
            <a:endParaRPr lang="en-US" dirty="0"/>
          </a:p>
        </p:txBody>
      </p:sp>
      <p:sp>
        <p:nvSpPr>
          <p:cNvPr id="4" name="Slide Number Placeholder 3"/>
          <p:cNvSpPr>
            <a:spLocks noGrp="1"/>
          </p:cNvSpPr>
          <p:nvPr>
            <p:ph type="sldNum" sz="quarter" idx="5"/>
          </p:nvPr>
        </p:nvSpPr>
        <p:spPr/>
        <p:txBody>
          <a:bodyPr/>
          <a:lstStyle/>
          <a:p>
            <a:fld id="{C7D5D6BA-7966-478E-B8B9-85FF153D5127}" type="slidenum">
              <a:rPr lang="en-US" smtClean="0"/>
              <a:t>53</a:t>
            </a:fld>
            <a:endParaRPr lang="en-US"/>
          </a:p>
        </p:txBody>
      </p:sp>
    </p:spTree>
    <p:extLst>
      <p:ext uri="{BB962C8B-B14F-4D97-AF65-F5344CB8AC3E}">
        <p14:creationId xmlns:p14="http://schemas.microsoft.com/office/powerpoint/2010/main" val="31364473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V1 TITLE (Long Titles)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52" cy="6856286"/>
          </a:xfrm>
          <a:prstGeom prst="rect">
            <a:avLst/>
          </a:prstGeom>
        </p:spPr>
      </p:pic>
      <p:sp>
        <p:nvSpPr>
          <p:cNvPr id="2" name="Title 1"/>
          <p:cNvSpPr>
            <a:spLocks noGrp="1"/>
          </p:cNvSpPr>
          <p:nvPr>
            <p:ph type="ctrTitle" hasCustomPrompt="1"/>
          </p:nvPr>
        </p:nvSpPr>
        <p:spPr>
          <a:xfrm>
            <a:off x="1143000" y="1905000"/>
            <a:ext cx="9906000" cy="1470025"/>
          </a:xfrm>
        </p:spPr>
        <p:txBody>
          <a:bodyPr>
            <a:noAutofit/>
          </a:bodyPr>
          <a:lstStyle>
            <a:lvl1pPr algn="l">
              <a:lnSpc>
                <a:spcPct val="120000"/>
              </a:lnSpc>
              <a:defRPr sz="3200" b="1" baseline="0">
                <a:solidFill>
                  <a:schemeClr val="tx1"/>
                </a:solidFill>
              </a:defRPr>
            </a:lvl1pPr>
          </a:lstStyle>
          <a:p>
            <a:r>
              <a:rPr lang="en-US" dirty="0"/>
              <a:t>Click to add Presentation Title (for long titles)</a:t>
            </a:r>
          </a:p>
        </p:txBody>
      </p:sp>
      <p:sp>
        <p:nvSpPr>
          <p:cNvPr id="3" name="Subtitle 2"/>
          <p:cNvSpPr>
            <a:spLocks noGrp="1"/>
          </p:cNvSpPr>
          <p:nvPr>
            <p:ph type="subTitle" idx="1" hasCustomPrompt="1"/>
          </p:nvPr>
        </p:nvSpPr>
        <p:spPr>
          <a:xfrm>
            <a:off x="1066800" y="5334000"/>
            <a:ext cx="7924800" cy="762000"/>
          </a:xfrm>
        </p:spPr>
        <p:txBody>
          <a:bodyPr/>
          <a:lstStyle>
            <a:lvl1pPr marL="0" indent="0" algn="l">
              <a:lnSpc>
                <a:spcPct val="120000"/>
              </a:lnSpc>
              <a:buNone/>
              <a:defRPr sz="1800" b="1"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add Presenter Credits</a:t>
            </a:r>
            <a:br>
              <a:rPr lang="en-US" dirty="0"/>
            </a:br>
            <a:r>
              <a:rPr lang="en-US" dirty="0"/>
              <a:t>and Date</a:t>
            </a:r>
          </a:p>
          <a:p>
            <a:endParaRPr lang="en-US" dirty="0"/>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5752" y="5340096"/>
            <a:ext cx="2095500" cy="828675"/>
          </a:xfrm>
          <a:prstGeom prst="rect">
            <a:avLst/>
          </a:prstGeom>
        </p:spPr>
      </p:pic>
    </p:spTree>
    <p:extLst>
      <p:ext uri="{BB962C8B-B14F-4D97-AF65-F5344CB8AC3E}">
        <p14:creationId xmlns:p14="http://schemas.microsoft.com/office/powerpoint/2010/main" val="2865975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Navy Divider slide">
    <p:bg>
      <p:bgPr>
        <a:solidFill>
          <a:schemeClr val="tx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1360" y="6126480"/>
            <a:ext cx="914400" cy="363474"/>
          </a:xfrm>
          <a:prstGeom prst="rect">
            <a:avLst/>
          </a:prstGeom>
        </p:spPr>
      </p:pic>
    </p:spTree>
    <p:extLst>
      <p:ext uri="{BB962C8B-B14F-4D97-AF65-F5344CB8AC3E}">
        <p14:creationId xmlns:p14="http://schemas.microsoft.com/office/powerpoint/2010/main" val="2008813915"/>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Divider Slide with Med Gray backgroun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normAutofit/>
          </a:bodyPr>
          <a:lstStyle>
            <a:lvl1pPr>
              <a:defRPr sz="36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normAutofit/>
          </a:bodyPr>
          <a:lstStyle>
            <a:lvl1pPr marL="0" indent="0" algn="ctr">
              <a:lnSpc>
                <a:spcPct val="120000"/>
              </a:lnSpc>
              <a:buNone/>
              <a:defRPr sz="1800">
                <a:solidFill>
                  <a:schemeClr val="bg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1360" y="6126480"/>
            <a:ext cx="914400" cy="363474"/>
          </a:xfrm>
          <a:prstGeom prst="rect">
            <a:avLst/>
          </a:prstGeom>
        </p:spPr>
      </p:pic>
    </p:spTree>
    <p:extLst>
      <p:ext uri="{BB962C8B-B14F-4D97-AF65-F5344CB8AC3E}">
        <p14:creationId xmlns:p14="http://schemas.microsoft.com/office/powerpoint/2010/main" val="1103123093"/>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Med Gray slide">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1360" y="6126480"/>
            <a:ext cx="914400" cy="363474"/>
          </a:xfrm>
          <a:prstGeom prst="rect">
            <a:avLst/>
          </a:prstGeom>
        </p:spPr>
      </p:pic>
    </p:spTree>
    <p:extLst>
      <p:ext uri="{BB962C8B-B14F-4D97-AF65-F5344CB8AC3E}">
        <p14:creationId xmlns:p14="http://schemas.microsoft.com/office/powerpoint/2010/main" val="1933248572"/>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vider Slide with Blue-Gray Background">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normAutofit/>
          </a:bodyPr>
          <a:lstStyle>
            <a:lvl1pPr>
              <a:defRPr sz="3600">
                <a:solidFill>
                  <a:srgbClr val="000000"/>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normAutofit/>
          </a:bodyPr>
          <a:lstStyle>
            <a:lvl1pPr marL="0" indent="0" algn="ctr">
              <a:lnSpc>
                <a:spcPct val="120000"/>
              </a:lnSpc>
              <a:buNone/>
              <a:defRPr sz="18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1360" y="6126480"/>
            <a:ext cx="914400" cy="363474"/>
          </a:xfrm>
          <a:prstGeom prst="rect">
            <a:avLst/>
          </a:prstGeom>
        </p:spPr>
      </p:pic>
    </p:spTree>
    <p:extLst>
      <p:ext uri="{BB962C8B-B14F-4D97-AF65-F5344CB8AC3E}">
        <p14:creationId xmlns:p14="http://schemas.microsoft.com/office/powerpoint/2010/main" val="29332205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Blue-Gray slide">
    <p:bg>
      <p:bgPr>
        <a:solidFill>
          <a:schemeClr val="accent4"/>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1360" y="6126480"/>
            <a:ext cx="914400" cy="363474"/>
          </a:xfrm>
          <a:prstGeom prst="rect">
            <a:avLst/>
          </a:prstGeom>
        </p:spPr>
      </p:pic>
    </p:spTree>
    <p:extLst>
      <p:ext uri="{BB962C8B-B14F-4D97-AF65-F5344CB8AC3E}">
        <p14:creationId xmlns:p14="http://schemas.microsoft.com/office/powerpoint/2010/main" val="30199009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vider Slide with Light Blue-Gray backgroun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normAutofit/>
          </a:bodyPr>
          <a:lstStyle>
            <a:lvl1pPr>
              <a:defRPr sz="3600" i="0">
                <a:solidFill>
                  <a:schemeClr val="bg2"/>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normAutofit/>
          </a:bodyPr>
          <a:lstStyle>
            <a:lvl1pPr marL="0" indent="0" algn="ctr">
              <a:lnSpc>
                <a:spcPct val="120000"/>
              </a:lnSpc>
              <a:buNone/>
              <a:defRPr sz="1800">
                <a:solidFill>
                  <a:srgbClr val="000000"/>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2050" name="Picture 2" descr="C:\Users\Katy\Documents\Design\SCIOME\Fonts Logos\SCIOME-logo-2017-220x87.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881360" y="6126480"/>
            <a:ext cx="914400" cy="361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438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Light Blue-Gray slide">
    <p:bg>
      <p:bgPr>
        <a:solidFill>
          <a:schemeClr val="tx2"/>
        </a:solidFill>
        <a:effectLst/>
      </p:bgPr>
    </p:bg>
    <p:spTree>
      <p:nvGrpSpPr>
        <p:cNvPr id="1" name=""/>
        <p:cNvGrpSpPr/>
        <p:nvPr/>
      </p:nvGrpSpPr>
      <p:grpSpPr>
        <a:xfrm>
          <a:off x="0" y="0"/>
          <a:ext cx="0" cy="0"/>
          <a:chOff x="0" y="0"/>
          <a:chExt cx="0" cy="0"/>
        </a:xfrm>
      </p:grpSpPr>
      <p:pic>
        <p:nvPicPr>
          <p:cNvPr id="4" name="Picture 2" descr="C:\Users\Katy\Documents\Design\SCIOME\Fonts Logos\SCIOME-logo-2017-220x87.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881360" y="6126480"/>
            <a:ext cx="914400" cy="361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32155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Divider Slide with White Backgroun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normAutofit/>
          </a:bodyPr>
          <a:lstStyle>
            <a:lvl1pPr>
              <a:defRPr sz="3600"/>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normAutofit/>
          </a:bodyPr>
          <a:lstStyle>
            <a:lvl1pPr marL="0" indent="0" algn="ctr">
              <a:lnSpc>
                <a:spcPct val="120000"/>
              </a:lnSpc>
              <a:buNone/>
              <a:defRPr sz="180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6" name="Picture 2" descr="C:\Users\Katy\Documents\Design\SCIOME\Fonts Logos\SCIOME-logo-2017-220x87.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881360" y="6126480"/>
            <a:ext cx="914400" cy="361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7033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White slide">
    <p:spTree>
      <p:nvGrpSpPr>
        <p:cNvPr id="1" name=""/>
        <p:cNvGrpSpPr/>
        <p:nvPr/>
      </p:nvGrpSpPr>
      <p:grpSpPr>
        <a:xfrm>
          <a:off x="0" y="0"/>
          <a:ext cx="0" cy="0"/>
          <a:chOff x="0" y="0"/>
          <a:chExt cx="0" cy="0"/>
        </a:xfrm>
      </p:grpSpPr>
      <p:pic>
        <p:nvPicPr>
          <p:cNvPr id="4" name="Picture 2" descr="C:\Users\Katy\Documents\Design\SCIOME\Fonts Logos\SCIOME-logo-2017-220x87.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881360" y="6126480"/>
            <a:ext cx="914400" cy="361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68878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White with Title/Sub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itle 1"/>
          <p:cNvSpPr txBox="1">
            <a:spLocks/>
          </p:cNvSpPr>
          <p:nvPr userDrawn="1"/>
        </p:nvSpPr>
        <p:spPr>
          <a:xfrm>
            <a:off x="914400" y="279961"/>
            <a:ext cx="10363200" cy="817561"/>
          </a:xfrm>
          <a:prstGeom prst="rect">
            <a:avLst/>
          </a:prstGeom>
        </p:spPr>
        <p:txBody>
          <a:bodyPr vert="horz" lIns="0" tIns="0" rIns="0" bIns="0" rtlCol="0" anchor="ctr">
            <a:normAutofit/>
          </a:bodyPr>
          <a:lstStyle>
            <a:lvl1pPr algn="ctr" defTabSz="1219170" rtl="0" eaLnBrk="1" latinLnBrk="0" hangingPunct="1">
              <a:lnSpc>
                <a:spcPct val="86000"/>
              </a:lnSpc>
              <a:spcBef>
                <a:spcPct val="0"/>
              </a:spcBef>
              <a:buNone/>
              <a:defRPr sz="3200" b="1" kern="800" spc="-53">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solidFill>
                  <a:schemeClr val="bg2"/>
                </a:solidFill>
              </a:rPr>
              <a:t>Click to edit Master title style</a:t>
            </a:r>
          </a:p>
        </p:txBody>
      </p:sp>
      <p:sp>
        <p:nvSpPr>
          <p:cNvPr id="4" name="Text Placeholder 4"/>
          <p:cNvSpPr>
            <a:spLocks noGrp="1"/>
          </p:cNvSpPr>
          <p:nvPr>
            <p:ph type="body" sz="quarter" idx="10" hasCustomPrompt="1"/>
          </p:nvPr>
        </p:nvSpPr>
        <p:spPr>
          <a:xfrm>
            <a:off x="914400" y="1093537"/>
            <a:ext cx="10363200" cy="406400"/>
          </a:xfrm>
        </p:spPr>
        <p:txBody>
          <a:bodyPr>
            <a:normAutofit/>
          </a:bodyPr>
          <a:lstStyle>
            <a:lvl1pPr marL="0" indent="0" algn="ctr">
              <a:lnSpc>
                <a:spcPct val="86000"/>
              </a:lnSpc>
              <a:spcBef>
                <a:spcPts val="0"/>
              </a:spcBef>
              <a:buNone/>
              <a:defRPr sz="2000" baseline="0">
                <a:solidFill>
                  <a:schemeClr val="bg1"/>
                </a:solidFill>
              </a:defRPr>
            </a:lvl1pPr>
          </a:lstStyle>
          <a:p>
            <a:pPr lvl="0"/>
            <a:r>
              <a:rPr lang="en-US" dirty="0"/>
              <a:t>Click here to edit subtitle</a:t>
            </a:r>
          </a:p>
        </p:txBody>
      </p:sp>
    </p:spTree>
    <p:extLst>
      <p:ext uri="{BB962C8B-B14F-4D97-AF65-F5344CB8AC3E}">
        <p14:creationId xmlns:p14="http://schemas.microsoft.com/office/powerpoint/2010/main" val="729712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V1 TITLE (Short Titles)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52" cy="6856286"/>
          </a:xfrm>
          <a:prstGeom prst="rect">
            <a:avLst/>
          </a:prstGeom>
        </p:spPr>
      </p:pic>
      <p:sp>
        <p:nvSpPr>
          <p:cNvPr id="2" name="Title 1"/>
          <p:cNvSpPr>
            <a:spLocks noGrp="1"/>
          </p:cNvSpPr>
          <p:nvPr>
            <p:ph type="ctrTitle" hasCustomPrompt="1"/>
          </p:nvPr>
        </p:nvSpPr>
        <p:spPr>
          <a:xfrm>
            <a:off x="1143000" y="1905000"/>
            <a:ext cx="9906000" cy="1470025"/>
          </a:xfrm>
        </p:spPr>
        <p:txBody>
          <a:bodyPr>
            <a:noAutofit/>
          </a:bodyPr>
          <a:lstStyle>
            <a:lvl1pPr algn="l">
              <a:lnSpc>
                <a:spcPct val="120000"/>
              </a:lnSpc>
              <a:defRPr sz="5200" b="1" baseline="0">
                <a:solidFill>
                  <a:schemeClr val="tx1"/>
                </a:solidFill>
              </a:defRPr>
            </a:lvl1pPr>
          </a:lstStyle>
          <a:p>
            <a:r>
              <a:rPr lang="en-US" dirty="0"/>
              <a:t>Click to add Presentation Title</a:t>
            </a:r>
          </a:p>
        </p:txBody>
      </p:sp>
      <p:sp>
        <p:nvSpPr>
          <p:cNvPr id="3" name="Subtitle 2"/>
          <p:cNvSpPr>
            <a:spLocks noGrp="1"/>
          </p:cNvSpPr>
          <p:nvPr>
            <p:ph type="subTitle" idx="1" hasCustomPrompt="1"/>
          </p:nvPr>
        </p:nvSpPr>
        <p:spPr>
          <a:xfrm>
            <a:off x="1066800" y="5334000"/>
            <a:ext cx="7924800" cy="762000"/>
          </a:xfrm>
        </p:spPr>
        <p:txBody>
          <a:bodyPr>
            <a:normAutofit/>
          </a:bodyPr>
          <a:lstStyle>
            <a:lvl1pPr marL="0" indent="0" algn="l">
              <a:lnSpc>
                <a:spcPct val="120000"/>
              </a:lnSpc>
              <a:buNone/>
              <a:defRPr sz="1800" b="1"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add Presenter Credits</a:t>
            </a:r>
            <a:br>
              <a:rPr lang="en-US" dirty="0"/>
            </a:br>
            <a:r>
              <a:rPr lang="en-US" dirty="0"/>
              <a:t>and Date</a:t>
            </a:r>
          </a:p>
        </p:txBody>
      </p:sp>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5752" y="5340096"/>
            <a:ext cx="2095500" cy="828675"/>
          </a:xfrm>
          <a:prstGeom prst="rect">
            <a:avLst/>
          </a:prstGeom>
        </p:spPr>
      </p:pic>
    </p:spTree>
    <p:extLst>
      <p:ext uri="{BB962C8B-B14F-4D97-AF65-F5344CB8AC3E}">
        <p14:creationId xmlns:p14="http://schemas.microsoft.com/office/powerpoint/2010/main" val="7706724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with Logo Blue Background">
    <p:bg>
      <p:bgPr>
        <a:solidFill>
          <a:schemeClr val="accent2"/>
        </a:solidFill>
        <a:effectLst/>
      </p:bgPr>
    </p:bg>
    <p:spTree>
      <p:nvGrpSpPr>
        <p:cNvPr id="1" name=""/>
        <p:cNvGrpSpPr/>
        <p:nvPr/>
      </p:nvGrpSpPr>
      <p:grpSpPr>
        <a:xfrm>
          <a:off x="0" y="0"/>
          <a:ext cx="0" cy="0"/>
          <a:chOff x="0" y="0"/>
          <a:chExt cx="0" cy="0"/>
        </a:xfrm>
      </p:grpSpPr>
      <p:sp>
        <p:nvSpPr>
          <p:cNvPr id="5" name="Title 1"/>
          <p:cNvSpPr>
            <a:spLocks noGrp="1"/>
          </p:cNvSpPr>
          <p:nvPr>
            <p:ph type="ctrTitle"/>
          </p:nvPr>
        </p:nvSpPr>
        <p:spPr>
          <a:xfrm>
            <a:off x="914400" y="2130426"/>
            <a:ext cx="10363200" cy="1470025"/>
          </a:xfrm>
        </p:spPr>
        <p:txBody>
          <a:bodyPr>
            <a:normAutofit/>
          </a:bodyPr>
          <a:lstStyle>
            <a:lvl1pPr>
              <a:defRPr sz="3600">
                <a:solidFill>
                  <a:schemeClr val="tx1"/>
                </a:solidFill>
              </a:defRPr>
            </a:lvl1pPr>
          </a:lstStyle>
          <a:p>
            <a:r>
              <a:rPr lang="en-US"/>
              <a:t>Click to edit Master title style</a:t>
            </a:r>
            <a:endParaRPr lang="en-US" dirty="0"/>
          </a:p>
        </p:txBody>
      </p:sp>
      <p:sp>
        <p:nvSpPr>
          <p:cNvPr id="6" name="Subtitle 2"/>
          <p:cNvSpPr>
            <a:spLocks noGrp="1"/>
          </p:cNvSpPr>
          <p:nvPr>
            <p:ph type="subTitle" idx="1"/>
          </p:nvPr>
        </p:nvSpPr>
        <p:spPr>
          <a:xfrm>
            <a:off x="1828800" y="3886200"/>
            <a:ext cx="8534400" cy="1752600"/>
          </a:xfrm>
        </p:spPr>
        <p:txBody>
          <a:bodyPr/>
          <a:lstStyle>
            <a:lvl1pPr marL="0" indent="0" algn="ctr">
              <a:lnSpc>
                <a:spcPct val="120000"/>
              </a:lnSpc>
              <a:buNone/>
              <a:defRPr>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1360" y="6126480"/>
            <a:ext cx="924910" cy="365760"/>
          </a:xfrm>
          <a:prstGeom prst="rect">
            <a:avLst/>
          </a:prstGeom>
        </p:spPr>
      </p:pic>
    </p:spTree>
    <p:extLst>
      <p:ext uri="{BB962C8B-B14F-4D97-AF65-F5344CB8AC3E}">
        <p14:creationId xmlns:p14="http://schemas.microsoft.com/office/powerpoint/2010/main" val="11827047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Logo Blue Backround">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1360" y="6126480"/>
            <a:ext cx="924910" cy="365760"/>
          </a:xfrm>
          <a:prstGeom prst="rect">
            <a:avLst/>
          </a:prstGeom>
        </p:spPr>
      </p:pic>
    </p:spTree>
    <p:extLst>
      <p:ext uri="{BB962C8B-B14F-4D97-AF65-F5344CB8AC3E}">
        <p14:creationId xmlns:p14="http://schemas.microsoft.com/office/powerpoint/2010/main" val="15816501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White Title &amp; Subtitle with footer">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normAutofit/>
          </a:bodyPr>
          <a:lstStyle>
            <a:lvl1pPr>
              <a:defRPr sz="3600"/>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normAutofit/>
          </a:bodyPr>
          <a:lstStyle>
            <a:lvl1pPr marL="0" indent="0" algn="ctr">
              <a:buNone/>
              <a:defRPr sz="18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020517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 foo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7483006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ubtitle Only + foo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4"/>
          <p:cNvSpPr>
            <a:spLocks noGrp="1"/>
          </p:cNvSpPr>
          <p:nvPr>
            <p:ph type="body" sz="quarter" idx="10" hasCustomPrompt="1"/>
          </p:nvPr>
        </p:nvSpPr>
        <p:spPr>
          <a:xfrm>
            <a:off x="914400" y="1093537"/>
            <a:ext cx="10363200" cy="406400"/>
          </a:xfrm>
        </p:spPr>
        <p:txBody>
          <a:bodyPr>
            <a:normAutofit/>
          </a:bodyPr>
          <a:lstStyle>
            <a:lvl1pPr marL="0" indent="0" algn="ctr">
              <a:lnSpc>
                <a:spcPct val="86000"/>
              </a:lnSpc>
              <a:spcBef>
                <a:spcPts val="0"/>
              </a:spcBef>
              <a:buNone/>
              <a:defRPr sz="1800" baseline="0">
                <a:solidFill>
                  <a:schemeClr val="tx1"/>
                </a:solidFill>
              </a:defRPr>
            </a:lvl1pPr>
          </a:lstStyle>
          <a:p>
            <a:pPr lvl="0"/>
            <a:r>
              <a:rPr lang="en-US" dirty="0"/>
              <a:t>Click here to edit subtitle</a:t>
            </a:r>
          </a:p>
        </p:txBody>
      </p:sp>
    </p:spTree>
    <p:extLst>
      <p:ext uri="{BB962C8B-B14F-4D97-AF65-F5344CB8AC3E}">
        <p14:creationId xmlns:p14="http://schemas.microsoft.com/office/powerpoint/2010/main" val="36424646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Content Placeholder 2"/>
          <p:cNvSpPr>
            <a:spLocks noGrp="1"/>
          </p:cNvSpPr>
          <p:nvPr>
            <p:ph idx="1" hasCustomPrompt="1"/>
          </p:nvPr>
        </p:nvSpPr>
        <p:spPr>
          <a:xfrm>
            <a:off x="1524000" y="1447800"/>
            <a:ext cx="9144000" cy="4386931"/>
          </a:xfrm>
        </p:spPr>
        <p:txBody>
          <a:bodyPr>
            <a:normAutofit/>
          </a:bodyPr>
          <a:lstStyle>
            <a:lvl1pPr marL="342900" indent="-342900">
              <a:spcBef>
                <a:spcPts val="1200"/>
              </a:spcBef>
              <a:buFont typeface="Arial" panose="020B0604020202020204" pitchFamily="34" charset="0"/>
              <a:buChar char="•"/>
              <a:defRPr sz="1600" baseline="0"/>
            </a:lvl1pPr>
            <a:lvl2pPr>
              <a:spcBef>
                <a:spcPts val="1200"/>
              </a:spcBef>
              <a:defRPr sz="1600"/>
            </a:lvl2pPr>
            <a:lvl3pPr>
              <a:spcBef>
                <a:spcPts val="1200"/>
              </a:spcBef>
              <a:defRPr sz="1600"/>
            </a:lvl3pPr>
            <a:lvl4pPr>
              <a:spcBef>
                <a:spcPts val="1200"/>
              </a:spcBef>
              <a:defRPr sz="1600"/>
            </a:lvl4pPr>
            <a:lvl5pPr>
              <a:spcBef>
                <a:spcPts val="1200"/>
              </a:spcBef>
              <a:defRPr sz="1600"/>
            </a:lvl5pPr>
          </a:lstStyle>
          <a:p>
            <a:pPr lvl="0"/>
            <a:r>
              <a:rPr lang="en-US" dirty="0"/>
              <a:t>Click to add text, click icons to add table, chart, image, video…</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a:extLst>
              <a:ext uri="{FF2B5EF4-FFF2-40B4-BE49-F238E27FC236}">
                <a16:creationId xmlns:a16="http://schemas.microsoft.com/office/drawing/2014/main" id="{CD0F5E30-407F-45C3-A784-A6D62EE5A9C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787398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1600200" y="1752600"/>
            <a:ext cx="9144000" cy="4327383"/>
          </a:xfrm>
        </p:spPr>
        <p:txBody>
          <a:bodyPr>
            <a:normAutofit/>
          </a:bodyPr>
          <a:lstStyle>
            <a:lvl1pPr marL="342900" indent="-342900">
              <a:spcBef>
                <a:spcPts val="1200"/>
              </a:spcBef>
              <a:buFont typeface="Arial" panose="020B0604020202020204" pitchFamily="34" charset="0"/>
              <a:buChar char="•"/>
              <a:defRPr sz="1600"/>
            </a:lvl1pPr>
            <a:lvl2pPr>
              <a:spcBef>
                <a:spcPts val="1200"/>
              </a:spcBef>
              <a:defRPr sz="1600"/>
            </a:lvl2pPr>
            <a:lvl3pPr>
              <a:spcBef>
                <a:spcPts val="1200"/>
              </a:spcBef>
              <a:defRPr sz="1600"/>
            </a:lvl3pPr>
            <a:lvl4pPr>
              <a:spcBef>
                <a:spcPts val="1200"/>
              </a:spcBef>
              <a:defRPr sz="1600"/>
            </a:lvl4pPr>
            <a:lvl5pPr>
              <a:spcBef>
                <a:spcPts val="1200"/>
              </a:spcBef>
              <a:defRPr sz="1600"/>
            </a:lvl5pPr>
          </a:lstStyle>
          <a:p>
            <a:pPr lvl="0"/>
            <a:r>
              <a:rPr lang="en-US" dirty="0"/>
              <a:t>Click to add text, click icons to add table, chart, image, video…</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10" hasCustomPrompt="1"/>
          </p:nvPr>
        </p:nvSpPr>
        <p:spPr>
          <a:xfrm>
            <a:off x="914400" y="1097522"/>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34692253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ntent with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hasCustomPrompt="1"/>
          </p:nvPr>
        </p:nvSpPr>
        <p:spPr>
          <a:xfrm>
            <a:off x="914400" y="1828800"/>
            <a:ext cx="5029200" cy="4149583"/>
          </a:xfrm>
        </p:spPr>
        <p:txBody>
          <a:bodyPr>
            <a:normAutofit/>
          </a:bodyPr>
          <a:lstStyle>
            <a:lvl1pPr marL="285750" indent="-285750">
              <a:buFont typeface="Arial" panose="020B0604020202020204" pitchFamily="34" charset="0"/>
              <a:buChar cha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en-US" dirty="0"/>
              <a:t>Click to add text, click icons to add table, chart, image, video…</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248400" y="1828800"/>
            <a:ext cx="5029200" cy="4149583"/>
          </a:xfrm>
        </p:spPr>
        <p:txBody>
          <a:bodyPr>
            <a:normAutofit/>
          </a:bodyPr>
          <a:lstStyle>
            <a:lvl1pPr marL="285750" indent="-285750">
              <a:buFont typeface="Arial" panose="020B0604020202020204" pitchFamily="34" charset="0"/>
              <a:buChar cha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en-US" dirty="0"/>
              <a:t>Click to add text, click icons to add table, chart, image, video…</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4"/>
          <p:cNvSpPr>
            <a:spLocks noGrp="1"/>
          </p:cNvSpPr>
          <p:nvPr>
            <p:ph type="body" sz="quarter" idx="10" hasCustomPrompt="1"/>
          </p:nvPr>
        </p:nvSpPr>
        <p:spPr>
          <a:xfrm>
            <a:off x="914400" y="1093537"/>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6406227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0" y="1416176"/>
            <a:ext cx="5029199" cy="332399"/>
          </a:xfrm>
        </p:spPr>
        <p:txBody>
          <a:bodyPr wrap="square" anchor="b">
            <a:spAutoFit/>
          </a:bodyPr>
          <a:lstStyle>
            <a:lvl1pPr marL="0" indent="0">
              <a:spcBef>
                <a:spcPts val="0"/>
              </a:spcBef>
              <a:buNone/>
              <a:defRPr sz="1800" b="1">
                <a:latin typeface="+mj-lt"/>
                <a:ea typeface="Open Sans Semibold" panose="020B0706030804020204" pitchFamily="34" charset="0"/>
                <a:cs typeface="Arial" panose="020B0604020202020204" pitchFamily="34" charset="0"/>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4" name="Content Placeholder 3"/>
          <p:cNvSpPr>
            <a:spLocks noGrp="1"/>
          </p:cNvSpPr>
          <p:nvPr>
            <p:ph sz="half" idx="2" hasCustomPrompt="1"/>
          </p:nvPr>
        </p:nvSpPr>
        <p:spPr>
          <a:xfrm>
            <a:off x="914400" y="2057400"/>
            <a:ext cx="5029199" cy="4068762"/>
          </a:xfrm>
        </p:spPr>
        <p:txBody>
          <a:bodyPr>
            <a:normAutofit/>
          </a:bodyPr>
          <a:lstStyle>
            <a:lvl1pPr marL="285750" indent="-285750">
              <a:buFont typeface="Arial" panose="020B0604020202020204" pitchFamily="34" charset="0"/>
              <a:buChar cha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en-US" dirty="0"/>
              <a:t>Click to add text, click icons to add table, chart, image, video…</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48400" y="1416176"/>
            <a:ext cx="5029201" cy="332399"/>
          </a:xfrm>
        </p:spPr>
        <p:txBody>
          <a:bodyPr wrap="square" anchor="b">
            <a:spAutoFit/>
          </a:bodyPr>
          <a:lstStyle>
            <a:lvl1pPr marL="0" indent="0">
              <a:spcBef>
                <a:spcPts val="0"/>
              </a:spcBef>
              <a:buNone/>
              <a:defRPr sz="1800" b="1">
                <a:solidFill>
                  <a:schemeClr val="tx1"/>
                </a:solidFill>
                <a:latin typeface="+mj-lt"/>
                <a:ea typeface="Open Sans Semibold" panose="020B0706030804020204" pitchFamily="34" charset="0"/>
                <a:cs typeface="Arial" panose="020B0604020202020204" pitchFamily="34" charset="0"/>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6" name="Content Placeholder 5"/>
          <p:cNvSpPr>
            <a:spLocks noGrp="1"/>
          </p:cNvSpPr>
          <p:nvPr>
            <p:ph sz="quarter" idx="4" hasCustomPrompt="1"/>
          </p:nvPr>
        </p:nvSpPr>
        <p:spPr>
          <a:xfrm>
            <a:off x="6248400" y="2057400"/>
            <a:ext cx="5029200" cy="4068762"/>
          </a:xfrm>
        </p:spPr>
        <p:txBody>
          <a:bodyPr>
            <a:normAutofit/>
          </a:bodyPr>
          <a:lstStyle>
            <a:lvl1pPr marL="285750" indent="-285750">
              <a:buFont typeface="Arial" panose="020B0604020202020204" pitchFamily="34" charset="0"/>
              <a:buChar cha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en-US" dirty="0"/>
              <a:t>Click to add text, click icons to add table, chart, image, video…</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930560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ull Page 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able Placeholder 3"/>
          <p:cNvSpPr>
            <a:spLocks noGrp="1"/>
          </p:cNvSpPr>
          <p:nvPr>
            <p:ph type="tbl" sz="quarter" idx="10"/>
          </p:nvPr>
        </p:nvSpPr>
        <p:spPr>
          <a:xfrm>
            <a:off x="914400" y="1752600"/>
            <a:ext cx="10363200" cy="4191000"/>
          </a:xfrm>
        </p:spPr>
        <p:txBody>
          <a:bodyPr>
            <a:normAutofit/>
          </a:bodyPr>
          <a:lstStyle>
            <a:lvl1pPr>
              <a:defRPr sz="1400"/>
            </a:lvl1pPr>
          </a:lstStyle>
          <a:p>
            <a:endParaRPr lang="en-US" dirty="0"/>
          </a:p>
        </p:txBody>
      </p:sp>
      <p:sp>
        <p:nvSpPr>
          <p:cNvPr id="5" name="Text Placeholder 4"/>
          <p:cNvSpPr>
            <a:spLocks noGrp="1"/>
          </p:cNvSpPr>
          <p:nvPr>
            <p:ph type="body" sz="quarter" idx="11" hasCustomPrompt="1"/>
          </p:nvPr>
        </p:nvSpPr>
        <p:spPr>
          <a:xfrm>
            <a:off x="914400" y="1032155"/>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3311207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V2 TITLE (Long Titles) Slid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1143000" y="1905000"/>
            <a:ext cx="9906000" cy="1470025"/>
          </a:xfrm>
        </p:spPr>
        <p:txBody>
          <a:bodyPr>
            <a:normAutofit/>
          </a:bodyPr>
          <a:lstStyle>
            <a:lvl1pPr algn="l">
              <a:lnSpc>
                <a:spcPct val="120000"/>
              </a:lnSpc>
              <a:defRPr sz="3200" b="1" baseline="0">
                <a:solidFill>
                  <a:schemeClr val="bg2"/>
                </a:solidFill>
              </a:defRPr>
            </a:lvl1pPr>
          </a:lstStyle>
          <a:p>
            <a:r>
              <a:rPr lang="en-US" dirty="0"/>
              <a:t>Click to add Presentation Title (for long titles)</a:t>
            </a:r>
          </a:p>
        </p:txBody>
      </p:sp>
      <p:sp>
        <p:nvSpPr>
          <p:cNvPr id="3" name="Subtitle 2"/>
          <p:cNvSpPr>
            <a:spLocks noGrp="1"/>
          </p:cNvSpPr>
          <p:nvPr>
            <p:ph type="subTitle" idx="1" hasCustomPrompt="1"/>
          </p:nvPr>
        </p:nvSpPr>
        <p:spPr>
          <a:xfrm>
            <a:off x="1066800" y="5334000"/>
            <a:ext cx="7924800" cy="762000"/>
          </a:xfrm>
        </p:spPr>
        <p:txBody>
          <a:bodyPr>
            <a:normAutofit/>
          </a:bodyPr>
          <a:lstStyle>
            <a:lvl1pPr marL="0" indent="0" algn="l">
              <a:lnSpc>
                <a:spcPct val="120000"/>
              </a:lnSpc>
              <a:buNone/>
              <a:defRPr sz="1800" b="1"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add Presenter Credits</a:t>
            </a:r>
            <a:br>
              <a:rPr lang="en-US" dirty="0"/>
            </a:br>
            <a:r>
              <a:rPr lang="en-US" dirty="0"/>
              <a:t>and Date</a:t>
            </a: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5752" y="5340096"/>
            <a:ext cx="2095500" cy="828675"/>
          </a:xfrm>
          <a:prstGeom prst="rect">
            <a:avLst/>
          </a:prstGeom>
        </p:spPr>
      </p:pic>
    </p:spTree>
    <p:extLst>
      <p:ext uri="{BB962C8B-B14F-4D97-AF65-F5344CB8AC3E}">
        <p14:creationId xmlns:p14="http://schemas.microsoft.com/office/powerpoint/2010/main" val="2813277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alf Page Table">
    <p:spTree>
      <p:nvGrpSpPr>
        <p:cNvPr id="1" name=""/>
        <p:cNvGrpSpPr/>
        <p:nvPr/>
      </p:nvGrpSpPr>
      <p:grpSpPr>
        <a:xfrm>
          <a:off x="0" y="0"/>
          <a:ext cx="0" cy="0"/>
          <a:chOff x="0" y="0"/>
          <a:chExt cx="0" cy="0"/>
        </a:xfrm>
      </p:grpSpPr>
      <p:sp>
        <p:nvSpPr>
          <p:cNvPr id="2" name="Title 1"/>
          <p:cNvSpPr>
            <a:spLocks noGrp="1"/>
          </p:cNvSpPr>
          <p:nvPr>
            <p:ph type="title"/>
          </p:nvPr>
        </p:nvSpPr>
        <p:spPr>
          <a:xfrm>
            <a:off x="1006642" y="886619"/>
            <a:ext cx="3641558" cy="484981"/>
          </a:xfrm>
        </p:spPr>
        <p:txBody>
          <a:bodyPr anchor="t">
            <a:normAutofit/>
          </a:bodyPr>
          <a:lstStyle>
            <a:lvl1pPr algn="l">
              <a:defRPr sz="2800"/>
            </a:lvl1pPr>
          </a:lstStyle>
          <a:p>
            <a:r>
              <a:rPr lang="en-US" dirty="0"/>
              <a:t>Click to edit Master title style</a:t>
            </a:r>
          </a:p>
        </p:txBody>
      </p:sp>
      <p:sp>
        <p:nvSpPr>
          <p:cNvPr id="4" name="Table Placeholder 3"/>
          <p:cNvSpPr>
            <a:spLocks noGrp="1"/>
          </p:cNvSpPr>
          <p:nvPr>
            <p:ph type="tbl" sz="quarter" idx="10"/>
          </p:nvPr>
        </p:nvSpPr>
        <p:spPr>
          <a:xfrm>
            <a:off x="4953000" y="914400"/>
            <a:ext cx="6324600" cy="5029200"/>
          </a:xfrm>
        </p:spPr>
        <p:txBody>
          <a:bodyPr>
            <a:normAutofit/>
          </a:bodyPr>
          <a:lstStyle>
            <a:lvl1pPr>
              <a:defRPr sz="1400"/>
            </a:lvl1pPr>
          </a:lstStyle>
          <a:p>
            <a:endParaRPr lang="en-US" dirty="0"/>
          </a:p>
        </p:txBody>
      </p:sp>
      <p:sp>
        <p:nvSpPr>
          <p:cNvPr id="5" name="Text Placeholder 4"/>
          <p:cNvSpPr>
            <a:spLocks noGrp="1"/>
          </p:cNvSpPr>
          <p:nvPr>
            <p:ph type="body" sz="quarter" idx="11"/>
          </p:nvPr>
        </p:nvSpPr>
        <p:spPr>
          <a:xfrm>
            <a:off x="990600" y="1600200"/>
            <a:ext cx="3657600" cy="4343400"/>
          </a:xfrm>
        </p:spPr>
        <p:txBody>
          <a:bodyPr>
            <a:normAutofit/>
          </a:bodyPr>
          <a:lstStyle>
            <a:lvl1pPr marL="285750" indent="-285750">
              <a:buFont typeface="Arial" panose="020B0604020202020204" pitchFamily="34" charset="0"/>
              <a:buChar char="•"/>
              <a:defRPr sz="1600"/>
            </a:lvl1pPr>
            <a:lvl2pPr>
              <a:defRPr sz="1600"/>
            </a:lvl2pPr>
            <a:lvl3pPr>
              <a:defRPr sz="16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779973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Half Page Chart">
    <p:spTree>
      <p:nvGrpSpPr>
        <p:cNvPr id="1" name=""/>
        <p:cNvGrpSpPr/>
        <p:nvPr/>
      </p:nvGrpSpPr>
      <p:grpSpPr>
        <a:xfrm>
          <a:off x="0" y="0"/>
          <a:ext cx="0" cy="0"/>
          <a:chOff x="0" y="0"/>
          <a:chExt cx="0" cy="0"/>
        </a:xfrm>
      </p:grpSpPr>
      <p:sp>
        <p:nvSpPr>
          <p:cNvPr id="3" name="Title 1"/>
          <p:cNvSpPr>
            <a:spLocks noGrp="1"/>
          </p:cNvSpPr>
          <p:nvPr>
            <p:ph type="title"/>
          </p:nvPr>
        </p:nvSpPr>
        <p:spPr>
          <a:xfrm>
            <a:off x="1006642" y="886619"/>
            <a:ext cx="3641558" cy="484981"/>
          </a:xfrm>
        </p:spPr>
        <p:txBody>
          <a:bodyPr anchor="t">
            <a:normAutofit/>
          </a:bodyPr>
          <a:lstStyle>
            <a:lvl1pPr algn="l">
              <a:defRPr sz="2800"/>
            </a:lvl1pPr>
          </a:lstStyle>
          <a:p>
            <a:r>
              <a:rPr lang="en-US" dirty="0"/>
              <a:t>Click to edit Master title style</a:t>
            </a:r>
          </a:p>
        </p:txBody>
      </p:sp>
      <p:sp>
        <p:nvSpPr>
          <p:cNvPr id="4" name="Text Placeholder 4"/>
          <p:cNvSpPr>
            <a:spLocks noGrp="1"/>
          </p:cNvSpPr>
          <p:nvPr>
            <p:ph type="body" sz="quarter" idx="11"/>
          </p:nvPr>
        </p:nvSpPr>
        <p:spPr>
          <a:xfrm>
            <a:off x="990600" y="1600200"/>
            <a:ext cx="3657600" cy="4343400"/>
          </a:xfrm>
        </p:spPr>
        <p:txBody>
          <a:bodyPr>
            <a:normAutofit/>
          </a:bodyPr>
          <a:lstStyle>
            <a:lvl1pPr marL="285750" indent="-285750">
              <a:buFont typeface="Arial" panose="020B0604020202020204" pitchFamily="34" charset="0"/>
              <a:buChar char="•"/>
              <a:defRPr sz="1600"/>
            </a:lvl1pPr>
            <a:lvl2pPr>
              <a:defRPr sz="1600"/>
            </a:lvl2pPr>
            <a:lvl3pPr>
              <a:defRPr sz="16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hart Placeholder 5"/>
          <p:cNvSpPr>
            <a:spLocks noGrp="1"/>
          </p:cNvSpPr>
          <p:nvPr>
            <p:ph type="chart" sz="quarter" idx="12"/>
          </p:nvPr>
        </p:nvSpPr>
        <p:spPr>
          <a:xfrm>
            <a:off x="5257800" y="887413"/>
            <a:ext cx="6096000" cy="5056187"/>
          </a:xfrm>
        </p:spPr>
        <p:txBody>
          <a:bodyPr>
            <a:normAutofit/>
          </a:bodyPr>
          <a:lstStyle>
            <a:lvl1pPr>
              <a:defRPr sz="1400"/>
            </a:lvl1pPr>
          </a:lstStyle>
          <a:p>
            <a:endParaRPr lang="en-US" dirty="0"/>
          </a:p>
        </p:txBody>
      </p:sp>
    </p:spTree>
    <p:extLst>
      <p:ext uri="{BB962C8B-B14F-4D97-AF65-F5344CB8AC3E}">
        <p14:creationId xmlns:p14="http://schemas.microsoft.com/office/powerpoint/2010/main" val="32333446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ull Page Image (Light Colored Images)">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p:spPr>
        <p:txBody>
          <a:bodyPr/>
          <a:lstStyle/>
          <a:p>
            <a:endParaRPr lang="en-US" dirty="0"/>
          </a:p>
        </p:txBody>
      </p:sp>
      <p:sp>
        <p:nvSpPr>
          <p:cNvPr id="5" name="Text Placeholder 4"/>
          <p:cNvSpPr>
            <a:spLocks noGrp="1"/>
          </p:cNvSpPr>
          <p:nvPr>
            <p:ph type="body" sz="quarter" idx="11" hasCustomPrompt="1"/>
          </p:nvPr>
        </p:nvSpPr>
        <p:spPr>
          <a:xfrm>
            <a:off x="1752600" y="6248400"/>
            <a:ext cx="8991600" cy="457200"/>
          </a:xfrm>
        </p:spPr>
        <p:txBody>
          <a:bodyPr/>
          <a:lstStyle>
            <a:lvl1pPr marL="0" indent="0">
              <a:buNone/>
              <a:defRPr b="1" baseline="0"/>
            </a:lvl1pPr>
          </a:lstStyle>
          <a:p>
            <a:pPr lvl="0"/>
            <a:r>
              <a:rPr lang="en-US" dirty="0"/>
              <a:t>Your image caption here. Send image to back to see logo &amp; caption.</a:t>
            </a:r>
          </a:p>
        </p:txBody>
      </p:sp>
    </p:spTree>
    <p:extLst>
      <p:ext uri="{BB962C8B-B14F-4D97-AF65-F5344CB8AC3E}">
        <p14:creationId xmlns:p14="http://schemas.microsoft.com/office/powerpoint/2010/main" val="15456962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ull Page Image (Dark Colored Images)">
    <p:bg>
      <p:bgPr>
        <a:solidFill>
          <a:schemeClr val="tx1">
            <a:lumMod val="50000"/>
          </a:schemeClr>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p:spPr>
        <p:txBody>
          <a:bodyPr/>
          <a:lstStyle>
            <a:lvl1pPr>
              <a:defRPr>
                <a:solidFill>
                  <a:schemeClr val="bg1"/>
                </a:solidFill>
              </a:defRPr>
            </a:lvl1pPr>
          </a:lstStyle>
          <a:p>
            <a:endParaRPr lang="en-US" dirty="0"/>
          </a:p>
        </p:txBody>
      </p:sp>
      <p:sp>
        <p:nvSpPr>
          <p:cNvPr id="13" name="Text Placeholder 4"/>
          <p:cNvSpPr>
            <a:spLocks noGrp="1"/>
          </p:cNvSpPr>
          <p:nvPr>
            <p:ph type="body" sz="quarter" idx="11" hasCustomPrompt="1"/>
          </p:nvPr>
        </p:nvSpPr>
        <p:spPr>
          <a:xfrm>
            <a:off x="1600200" y="6248400"/>
            <a:ext cx="9144000" cy="457200"/>
          </a:xfrm>
        </p:spPr>
        <p:txBody>
          <a:bodyPr/>
          <a:lstStyle>
            <a:lvl1pPr marL="0" indent="0">
              <a:buNone/>
              <a:defRPr b="1">
                <a:solidFill>
                  <a:schemeClr val="bg1"/>
                </a:solidFill>
              </a:defRPr>
            </a:lvl1pPr>
          </a:lstStyle>
          <a:p>
            <a:pPr lvl="0"/>
            <a:r>
              <a:rPr lang="en-US" dirty="0"/>
              <a:t>Your image caption here. Send image to back to see logo &amp; caption.</a:t>
            </a:r>
          </a:p>
        </p:txBody>
      </p:sp>
    </p:spTree>
    <p:extLst>
      <p:ext uri="{BB962C8B-B14F-4D97-AF65-F5344CB8AC3E}">
        <p14:creationId xmlns:p14="http://schemas.microsoft.com/office/powerpoint/2010/main" val="26801908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alf Page Image">
    <p:spTree>
      <p:nvGrpSpPr>
        <p:cNvPr id="1" name=""/>
        <p:cNvGrpSpPr/>
        <p:nvPr/>
      </p:nvGrpSpPr>
      <p:grpSpPr>
        <a:xfrm>
          <a:off x="0" y="0"/>
          <a:ext cx="0" cy="0"/>
          <a:chOff x="0" y="0"/>
          <a:chExt cx="0" cy="0"/>
        </a:xfrm>
      </p:grpSpPr>
      <p:sp>
        <p:nvSpPr>
          <p:cNvPr id="2" name="Title 1"/>
          <p:cNvSpPr>
            <a:spLocks noGrp="1"/>
          </p:cNvSpPr>
          <p:nvPr>
            <p:ph type="title"/>
          </p:nvPr>
        </p:nvSpPr>
        <p:spPr>
          <a:xfrm>
            <a:off x="1006642" y="886619"/>
            <a:ext cx="3641558" cy="484981"/>
          </a:xfrm>
        </p:spPr>
        <p:txBody>
          <a:bodyPr anchor="t">
            <a:normAutofit/>
          </a:bodyPr>
          <a:lstStyle>
            <a:lvl1pPr algn="l">
              <a:defRPr sz="2800"/>
            </a:lvl1pPr>
          </a:lstStyle>
          <a:p>
            <a:r>
              <a:rPr lang="en-US" dirty="0"/>
              <a:t>Click to edit Master title style</a:t>
            </a:r>
          </a:p>
        </p:txBody>
      </p:sp>
      <p:sp>
        <p:nvSpPr>
          <p:cNvPr id="5" name="Text Placeholder 4"/>
          <p:cNvSpPr>
            <a:spLocks noGrp="1"/>
          </p:cNvSpPr>
          <p:nvPr>
            <p:ph type="body" sz="quarter" idx="11"/>
          </p:nvPr>
        </p:nvSpPr>
        <p:spPr>
          <a:xfrm>
            <a:off x="990600" y="1600200"/>
            <a:ext cx="3657600" cy="4343400"/>
          </a:xfrm>
        </p:spPr>
        <p:txBody>
          <a:bodyPr>
            <a:normAutofit/>
          </a:bodyPr>
          <a:lstStyle>
            <a:lvl1pPr>
              <a:defRPr sz="1600"/>
            </a:lvl1pPr>
            <a:lvl2pPr>
              <a:defRPr sz="1600"/>
            </a:lvl2pPr>
            <a:lvl3pPr>
              <a:defRPr sz="16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3"/>
          <p:cNvSpPr>
            <a:spLocks noGrp="1"/>
          </p:cNvSpPr>
          <p:nvPr>
            <p:ph type="pic" sz="quarter" idx="12"/>
          </p:nvPr>
        </p:nvSpPr>
        <p:spPr>
          <a:xfrm>
            <a:off x="5181600" y="887413"/>
            <a:ext cx="6019800" cy="5056187"/>
          </a:xfrm>
        </p:spPr>
        <p:txBody>
          <a:bodyPr>
            <a:normAutofit/>
          </a:bodyPr>
          <a:lstStyle>
            <a:lvl1pPr>
              <a:defRPr sz="1400"/>
            </a:lvl1pPr>
          </a:lstStyle>
          <a:p>
            <a:endParaRPr lang="en-US" dirty="0"/>
          </a:p>
        </p:txBody>
      </p:sp>
    </p:spTree>
    <p:extLst>
      <p:ext uri="{BB962C8B-B14F-4D97-AF65-F5344CB8AC3E}">
        <p14:creationId xmlns:p14="http://schemas.microsoft.com/office/powerpoint/2010/main" val="53540252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1_Utterly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71805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Eight Grid">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3063240" cy="3438144"/>
          </a:xfrm>
        </p:spPr>
        <p:txBody>
          <a:bodyPr lIns="182880" tIns="91440" rIns="182880" bIns="91440"/>
          <a:lstStyle>
            <a:lvl1pPr marL="0" indent="0">
              <a:buFontTx/>
              <a:buNone/>
              <a:defRPr/>
            </a:lvl1pPr>
          </a:lstStyle>
          <a:p>
            <a:endParaRPr lang="en-US"/>
          </a:p>
        </p:txBody>
      </p:sp>
      <p:sp>
        <p:nvSpPr>
          <p:cNvPr id="7" name="Picture Placeholder 3"/>
          <p:cNvSpPr>
            <a:spLocks noGrp="1"/>
          </p:cNvSpPr>
          <p:nvPr>
            <p:ph type="pic" sz="quarter" idx="11"/>
          </p:nvPr>
        </p:nvSpPr>
        <p:spPr>
          <a:xfrm>
            <a:off x="3049016" y="0"/>
            <a:ext cx="3063240" cy="3438144"/>
          </a:xfrm>
        </p:spPr>
        <p:txBody>
          <a:bodyPr lIns="182880" tIns="91440" rIns="182880" bIns="91440"/>
          <a:lstStyle>
            <a:lvl1pPr marL="0" indent="0">
              <a:buFontTx/>
              <a:buNone/>
              <a:defRPr/>
            </a:lvl1pPr>
          </a:lstStyle>
          <a:p>
            <a:endParaRPr lang="en-US"/>
          </a:p>
        </p:txBody>
      </p:sp>
      <p:sp>
        <p:nvSpPr>
          <p:cNvPr id="12" name="Picture Placeholder 3"/>
          <p:cNvSpPr>
            <a:spLocks noGrp="1"/>
          </p:cNvSpPr>
          <p:nvPr>
            <p:ph type="pic" sz="quarter" idx="12"/>
          </p:nvPr>
        </p:nvSpPr>
        <p:spPr>
          <a:xfrm>
            <a:off x="6098032" y="0"/>
            <a:ext cx="3063240" cy="3438144"/>
          </a:xfrm>
        </p:spPr>
        <p:txBody>
          <a:bodyPr lIns="182880" tIns="91440" rIns="182880" bIns="91440"/>
          <a:lstStyle>
            <a:lvl1pPr marL="0" indent="0">
              <a:buFontTx/>
              <a:buNone/>
              <a:defRPr/>
            </a:lvl1pPr>
          </a:lstStyle>
          <a:p>
            <a:endParaRPr lang="en-US"/>
          </a:p>
        </p:txBody>
      </p:sp>
      <p:sp>
        <p:nvSpPr>
          <p:cNvPr id="13" name="Picture Placeholder 3"/>
          <p:cNvSpPr>
            <a:spLocks noGrp="1"/>
          </p:cNvSpPr>
          <p:nvPr>
            <p:ph type="pic" sz="quarter" idx="13"/>
          </p:nvPr>
        </p:nvSpPr>
        <p:spPr>
          <a:xfrm>
            <a:off x="9147048" y="0"/>
            <a:ext cx="3063240" cy="3438144"/>
          </a:xfrm>
        </p:spPr>
        <p:txBody>
          <a:bodyPr lIns="182880" tIns="91440" rIns="182880" bIns="91440"/>
          <a:lstStyle>
            <a:lvl1pPr marL="0" indent="0">
              <a:buFontTx/>
              <a:buNone/>
              <a:defRPr/>
            </a:lvl1pPr>
          </a:lstStyle>
          <a:p>
            <a:endParaRPr lang="en-US"/>
          </a:p>
        </p:txBody>
      </p:sp>
      <p:sp>
        <p:nvSpPr>
          <p:cNvPr id="15" name="Picture Placeholder 3"/>
          <p:cNvSpPr>
            <a:spLocks noGrp="1"/>
          </p:cNvSpPr>
          <p:nvPr>
            <p:ph type="pic" sz="quarter" idx="15"/>
          </p:nvPr>
        </p:nvSpPr>
        <p:spPr>
          <a:xfrm>
            <a:off x="0" y="3419856"/>
            <a:ext cx="3063240" cy="3438144"/>
          </a:xfrm>
        </p:spPr>
        <p:txBody>
          <a:bodyPr lIns="182880" tIns="91440" rIns="182880" bIns="91440"/>
          <a:lstStyle>
            <a:lvl1pPr marL="0" indent="0">
              <a:buFontTx/>
              <a:buNone/>
              <a:defRPr/>
            </a:lvl1pPr>
          </a:lstStyle>
          <a:p>
            <a:endParaRPr lang="en-US"/>
          </a:p>
        </p:txBody>
      </p:sp>
      <p:sp>
        <p:nvSpPr>
          <p:cNvPr id="16" name="Picture Placeholder 3"/>
          <p:cNvSpPr>
            <a:spLocks noGrp="1"/>
          </p:cNvSpPr>
          <p:nvPr>
            <p:ph type="pic" sz="quarter" idx="16"/>
          </p:nvPr>
        </p:nvSpPr>
        <p:spPr>
          <a:xfrm>
            <a:off x="3049016" y="3419856"/>
            <a:ext cx="3063240" cy="3438144"/>
          </a:xfrm>
        </p:spPr>
        <p:txBody>
          <a:bodyPr lIns="182880" tIns="91440" rIns="182880" bIns="91440"/>
          <a:lstStyle>
            <a:lvl1pPr marL="0" indent="0">
              <a:buFontTx/>
              <a:buNone/>
              <a:defRPr/>
            </a:lvl1pPr>
          </a:lstStyle>
          <a:p>
            <a:endParaRPr lang="en-US"/>
          </a:p>
        </p:txBody>
      </p:sp>
      <p:sp>
        <p:nvSpPr>
          <p:cNvPr id="17" name="Picture Placeholder 3"/>
          <p:cNvSpPr>
            <a:spLocks noGrp="1"/>
          </p:cNvSpPr>
          <p:nvPr>
            <p:ph type="pic" sz="quarter" idx="17"/>
          </p:nvPr>
        </p:nvSpPr>
        <p:spPr>
          <a:xfrm>
            <a:off x="6098032" y="3419856"/>
            <a:ext cx="3063240" cy="3438144"/>
          </a:xfrm>
        </p:spPr>
        <p:txBody>
          <a:bodyPr lIns="182880" tIns="91440" rIns="182880" bIns="91440"/>
          <a:lstStyle>
            <a:lvl1pPr marL="0" indent="0">
              <a:buFontTx/>
              <a:buNone/>
              <a:defRPr/>
            </a:lvl1pPr>
          </a:lstStyle>
          <a:p>
            <a:endParaRPr lang="en-US"/>
          </a:p>
        </p:txBody>
      </p:sp>
      <p:sp>
        <p:nvSpPr>
          <p:cNvPr id="18" name="Picture Placeholder 3"/>
          <p:cNvSpPr>
            <a:spLocks noGrp="1"/>
          </p:cNvSpPr>
          <p:nvPr>
            <p:ph type="pic" sz="quarter" idx="18"/>
          </p:nvPr>
        </p:nvSpPr>
        <p:spPr>
          <a:xfrm>
            <a:off x="9147048" y="3419856"/>
            <a:ext cx="3063240" cy="3438144"/>
          </a:xfrm>
        </p:spPr>
        <p:txBody>
          <a:bodyPr lIns="182880" tIns="91440" rIns="182880" bIns="91440"/>
          <a:lstStyle>
            <a:lvl1pPr marL="0" indent="0">
              <a:buFontTx/>
              <a:buNone/>
              <a:defRPr/>
            </a:lvl1pPr>
          </a:lstStyle>
          <a:p>
            <a:endParaRPr lang="en-US"/>
          </a:p>
        </p:txBody>
      </p:sp>
    </p:spTree>
    <p:extLst>
      <p:ext uri="{BB962C8B-B14F-4D97-AF65-F5344CB8AC3E}">
        <p14:creationId xmlns:p14="http://schemas.microsoft.com/office/powerpoint/2010/main" val="7468418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Fifteen Grid">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2441448" cy="2295144"/>
          </a:xfrm>
        </p:spPr>
        <p:txBody>
          <a:bodyPr lIns="182880" tIns="91440" rIns="182880" bIns="91440"/>
          <a:lstStyle>
            <a:lvl1pPr marL="0" indent="0">
              <a:buFontTx/>
              <a:buNone/>
              <a:defRPr/>
            </a:lvl1pPr>
          </a:lstStyle>
          <a:p>
            <a:endParaRPr lang="en-US" dirty="0"/>
          </a:p>
        </p:txBody>
      </p:sp>
      <p:sp>
        <p:nvSpPr>
          <p:cNvPr id="7" name="Picture Placeholder 3"/>
          <p:cNvSpPr>
            <a:spLocks noGrp="1"/>
          </p:cNvSpPr>
          <p:nvPr>
            <p:ph type="pic" sz="quarter" idx="11"/>
          </p:nvPr>
        </p:nvSpPr>
        <p:spPr>
          <a:xfrm>
            <a:off x="2437638" y="0"/>
            <a:ext cx="2441448" cy="2295144"/>
          </a:xfrm>
        </p:spPr>
        <p:txBody>
          <a:bodyPr lIns="182880" tIns="91440" rIns="182880" bIns="91440"/>
          <a:lstStyle>
            <a:lvl1pPr marL="0" indent="0">
              <a:buFontTx/>
              <a:buNone/>
              <a:defRPr/>
            </a:lvl1pPr>
          </a:lstStyle>
          <a:p>
            <a:endParaRPr lang="en-US"/>
          </a:p>
        </p:txBody>
      </p:sp>
      <p:sp>
        <p:nvSpPr>
          <p:cNvPr id="12" name="Picture Placeholder 3"/>
          <p:cNvSpPr>
            <a:spLocks noGrp="1"/>
          </p:cNvSpPr>
          <p:nvPr>
            <p:ph type="pic" sz="quarter" idx="12"/>
          </p:nvPr>
        </p:nvSpPr>
        <p:spPr>
          <a:xfrm>
            <a:off x="4875276" y="0"/>
            <a:ext cx="2441448" cy="2295144"/>
          </a:xfrm>
        </p:spPr>
        <p:txBody>
          <a:bodyPr lIns="182880" tIns="91440" rIns="182880" bIns="91440"/>
          <a:lstStyle>
            <a:lvl1pPr marL="0" indent="0">
              <a:buFontTx/>
              <a:buNone/>
              <a:defRPr/>
            </a:lvl1pPr>
          </a:lstStyle>
          <a:p>
            <a:endParaRPr lang="en-US"/>
          </a:p>
        </p:txBody>
      </p:sp>
      <p:sp>
        <p:nvSpPr>
          <p:cNvPr id="13" name="Picture Placeholder 3"/>
          <p:cNvSpPr>
            <a:spLocks noGrp="1"/>
          </p:cNvSpPr>
          <p:nvPr>
            <p:ph type="pic" sz="quarter" idx="13"/>
          </p:nvPr>
        </p:nvSpPr>
        <p:spPr>
          <a:xfrm>
            <a:off x="7312914" y="0"/>
            <a:ext cx="2441448" cy="2295144"/>
          </a:xfrm>
        </p:spPr>
        <p:txBody>
          <a:bodyPr lIns="182880" tIns="91440" rIns="182880" bIns="91440"/>
          <a:lstStyle>
            <a:lvl1pPr marL="0" indent="0">
              <a:buFontTx/>
              <a:buNone/>
              <a:defRPr/>
            </a:lvl1pPr>
          </a:lstStyle>
          <a:p>
            <a:endParaRPr lang="en-US"/>
          </a:p>
        </p:txBody>
      </p:sp>
      <p:sp>
        <p:nvSpPr>
          <p:cNvPr id="14" name="Picture Placeholder 3"/>
          <p:cNvSpPr>
            <a:spLocks noGrp="1"/>
          </p:cNvSpPr>
          <p:nvPr>
            <p:ph type="pic" sz="quarter" idx="14"/>
          </p:nvPr>
        </p:nvSpPr>
        <p:spPr>
          <a:xfrm>
            <a:off x="9750552" y="0"/>
            <a:ext cx="2441448" cy="2295144"/>
          </a:xfrm>
        </p:spPr>
        <p:txBody>
          <a:bodyPr lIns="182880" tIns="91440" rIns="182880" bIns="91440"/>
          <a:lstStyle>
            <a:lvl1pPr marL="0" indent="0">
              <a:buFontTx/>
              <a:buNone/>
              <a:defRPr/>
            </a:lvl1pPr>
          </a:lstStyle>
          <a:p>
            <a:endParaRPr lang="en-US"/>
          </a:p>
        </p:txBody>
      </p:sp>
      <p:sp>
        <p:nvSpPr>
          <p:cNvPr id="15" name="Picture Placeholder 3"/>
          <p:cNvSpPr>
            <a:spLocks noGrp="1"/>
          </p:cNvSpPr>
          <p:nvPr>
            <p:ph type="pic" sz="quarter" idx="15"/>
          </p:nvPr>
        </p:nvSpPr>
        <p:spPr>
          <a:xfrm>
            <a:off x="0" y="2281428"/>
            <a:ext cx="2441448" cy="2295144"/>
          </a:xfrm>
        </p:spPr>
        <p:txBody>
          <a:bodyPr lIns="182880" tIns="91440" rIns="182880" bIns="91440"/>
          <a:lstStyle>
            <a:lvl1pPr marL="0" indent="0">
              <a:buFontTx/>
              <a:buNone/>
              <a:defRPr/>
            </a:lvl1pPr>
          </a:lstStyle>
          <a:p>
            <a:endParaRPr lang="en-US" dirty="0"/>
          </a:p>
        </p:txBody>
      </p:sp>
      <p:sp>
        <p:nvSpPr>
          <p:cNvPr id="16" name="Picture Placeholder 3"/>
          <p:cNvSpPr>
            <a:spLocks noGrp="1"/>
          </p:cNvSpPr>
          <p:nvPr>
            <p:ph type="pic" sz="quarter" idx="16"/>
          </p:nvPr>
        </p:nvSpPr>
        <p:spPr>
          <a:xfrm>
            <a:off x="2437638" y="2281428"/>
            <a:ext cx="2441448" cy="2295144"/>
          </a:xfrm>
        </p:spPr>
        <p:txBody>
          <a:bodyPr lIns="182880" tIns="91440" rIns="182880" bIns="91440"/>
          <a:lstStyle>
            <a:lvl1pPr marL="0" indent="0">
              <a:buFontTx/>
              <a:buNone/>
              <a:defRPr/>
            </a:lvl1pPr>
          </a:lstStyle>
          <a:p>
            <a:endParaRPr lang="en-US"/>
          </a:p>
        </p:txBody>
      </p:sp>
      <p:sp>
        <p:nvSpPr>
          <p:cNvPr id="17" name="Picture Placeholder 3"/>
          <p:cNvSpPr>
            <a:spLocks noGrp="1"/>
          </p:cNvSpPr>
          <p:nvPr>
            <p:ph type="pic" sz="quarter" idx="17"/>
          </p:nvPr>
        </p:nvSpPr>
        <p:spPr>
          <a:xfrm>
            <a:off x="4875276" y="2281428"/>
            <a:ext cx="2441448" cy="2295144"/>
          </a:xfrm>
        </p:spPr>
        <p:txBody>
          <a:bodyPr lIns="182880" tIns="91440" rIns="182880" bIns="91440"/>
          <a:lstStyle>
            <a:lvl1pPr marL="0" indent="0">
              <a:buFontTx/>
              <a:buNone/>
              <a:defRPr/>
            </a:lvl1pPr>
          </a:lstStyle>
          <a:p>
            <a:endParaRPr lang="en-US"/>
          </a:p>
        </p:txBody>
      </p:sp>
      <p:sp>
        <p:nvSpPr>
          <p:cNvPr id="18" name="Picture Placeholder 3"/>
          <p:cNvSpPr>
            <a:spLocks noGrp="1"/>
          </p:cNvSpPr>
          <p:nvPr>
            <p:ph type="pic" sz="quarter" idx="18"/>
          </p:nvPr>
        </p:nvSpPr>
        <p:spPr>
          <a:xfrm>
            <a:off x="7312914" y="2281428"/>
            <a:ext cx="2441448" cy="2295144"/>
          </a:xfrm>
        </p:spPr>
        <p:txBody>
          <a:bodyPr lIns="182880" tIns="91440" rIns="182880" bIns="91440"/>
          <a:lstStyle>
            <a:lvl1pPr marL="0" indent="0">
              <a:buFontTx/>
              <a:buNone/>
              <a:defRPr/>
            </a:lvl1pPr>
          </a:lstStyle>
          <a:p>
            <a:endParaRPr lang="en-US"/>
          </a:p>
        </p:txBody>
      </p:sp>
      <p:sp>
        <p:nvSpPr>
          <p:cNvPr id="19" name="Picture Placeholder 3"/>
          <p:cNvSpPr>
            <a:spLocks noGrp="1"/>
          </p:cNvSpPr>
          <p:nvPr>
            <p:ph type="pic" sz="quarter" idx="19"/>
          </p:nvPr>
        </p:nvSpPr>
        <p:spPr>
          <a:xfrm>
            <a:off x="9750552" y="2281428"/>
            <a:ext cx="2441448" cy="2295144"/>
          </a:xfrm>
        </p:spPr>
        <p:txBody>
          <a:bodyPr lIns="182880" tIns="91440" rIns="182880" bIns="91440"/>
          <a:lstStyle>
            <a:lvl1pPr marL="0" indent="0">
              <a:buFontTx/>
              <a:buNone/>
              <a:defRPr/>
            </a:lvl1pPr>
          </a:lstStyle>
          <a:p>
            <a:endParaRPr lang="en-US"/>
          </a:p>
        </p:txBody>
      </p:sp>
      <p:sp>
        <p:nvSpPr>
          <p:cNvPr id="20" name="Picture Placeholder 3"/>
          <p:cNvSpPr>
            <a:spLocks noGrp="1"/>
          </p:cNvSpPr>
          <p:nvPr>
            <p:ph type="pic" sz="quarter" idx="20"/>
          </p:nvPr>
        </p:nvSpPr>
        <p:spPr>
          <a:xfrm>
            <a:off x="0" y="4562856"/>
            <a:ext cx="2441448" cy="2295144"/>
          </a:xfrm>
        </p:spPr>
        <p:txBody>
          <a:bodyPr lIns="182880" tIns="91440" rIns="182880" bIns="91440"/>
          <a:lstStyle>
            <a:lvl1pPr marL="0" indent="0">
              <a:buFontTx/>
              <a:buNone/>
              <a:defRPr/>
            </a:lvl1pPr>
          </a:lstStyle>
          <a:p>
            <a:endParaRPr lang="en-US"/>
          </a:p>
        </p:txBody>
      </p:sp>
      <p:sp>
        <p:nvSpPr>
          <p:cNvPr id="21" name="Picture Placeholder 3"/>
          <p:cNvSpPr>
            <a:spLocks noGrp="1"/>
          </p:cNvSpPr>
          <p:nvPr>
            <p:ph type="pic" sz="quarter" idx="21"/>
          </p:nvPr>
        </p:nvSpPr>
        <p:spPr>
          <a:xfrm>
            <a:off x="2437638" y="4562856"/>
            <a:ext cx="2441448" cy="2295144"/>
          </a:xfrm>
        </p:spPr>
        <p:txBody>
          <a:bodyPr lIns="182880" tIns="91440" rIns="182880" bIns="91440"/>
          <a:lstStyle>
            <a:lvl1pPr marL="0" indent="0">
              <a:buFontTx/>
              <a:buNone/>
              <a:defRPr/>
            </a:lvl1pPr>
          </a:lstStyle>
          <a:p>
            <a:endParaRPr lang="en-US"/>
          </a:p>
        </p:txBody>
      </p:sp>
      <p:sp>
        <p:nvSpPr>
          <p:cNvPr id="22" name="Picture Placeholder 3"/>
          <p:cNvSpPr>
            <a:spLocks noGrp="1"/>
          </p:cNvSpPr>
          <p:nvPr>
            <p:ph type="pic" sz="quarter" idx="22"/>
          </p:nvPr>
        </p:nvSpPr>
        <p:spPr>
          <a:xfrm>
            <a:off x="4875276" y="4562856"/>
            <a:ext cx="2441448" cy="2295144"/>
          </a:xfrm>
        </p:spPr>
        <p:txBody>
          <a:bodyPr lIns="182880" tIns="91440" rIns="182880" bIns="91440"/>
          <a:lstStyle>
            <a:lvl1pPr marL="0" indent="0">
              <a:buFontTx/>
              <a:buNone/>
              <a:defRPr/>
            </a:lvl1pPr>
          </a:lstStyle>
          <a:p>
            <a:endParaRPr lang="en-US"/>
          </a:p>
        </p:txBody>
      </p:sp>
      <p:sp>
        <p:nvSpPr>
          <p:cNvPr id="23" name="Picture Placeholder 3"/>
          <p:cNvSpPr>
            <a:spLocks noGrp="1"/>
          </p:cNvSpPr>
          <p:nvPr>
            <p:ph type="pic" sz="quarter" idx="23"/>
          </p:nvPr>
        </p:nvSpPr>
        <p:spPr>
          <a:xfrm>
            <a:off x="7312914" y="4562856"/>
            <a:ext cx="2441448" cy="2295144"/>
          </a:xfrm>
        </p:spPr>
        <p:txBody>
          <a:bodyPr lIns="182880" tIns="91440" rIns="182880" bIns="91440"/>
          <a:lstStyle>
            <a:lvl1pPr marL="0" indent="0">
              <a:buFontTx/>
              <a:buNone/>
              <a:defRPr/>
            </a:lvl1pPr>
          </a:lstStyle>
          <a:p>
            <a:endParaRPr lang="en-US"/>
          </a:p>
        </p:txBody>
      </p:sp>
      <p:sp>
        <p:nvSpPr>
          <p:cNvPr id="24" name="Picture Placeholder 3"/>
          <p:cNvSpPr>
            <a:spLocks noGrp="1"/>
          </p:cNvSpPr>
          <p:nvPr>
            <p:ph type="pic" sz="quarter" idx="24"/>
          </p:nvPr>
        </p:nvSpPr>
        <p:spPr>
          <a:xfrm>
            <a:off x="9750552" y="4562856"/>
            <a:ext cx="2441448" cy="2295144"/>
          </a:xfrm>
        </p:spPr>
        <p:txBody>
          <a:bodyPr lIns="182880" tIns="91440" rIns="182880" bIns="91440"/>
          <a:lstStyle>
            <a:lvl1pPr marL="0" indent="0">
              <a:buFontTx/>
              <a:buNone/>
              <a:defRPr/>
            </a:lvl1pPr>
          </a:lstStyle>
          <a:p>
            <a:endParaRPr lang="en-US"/>
          </a:p>
        </p:txBody>
      </p:sp>
    </p:spTree>
    <p:extLst>
      <p:ext uri="{BB962C8B-B14F-4D97-AF65-F5344CB8AC3E}">
        <p14:creationId xmlns:p14="http://schemas.microsoft.com/office/powerpoint/2010/main" val="14741203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24 Grid">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2048256" cy="1728216"/>
          </a:xfrm>
        </p:spPr>
        <p:txBody>
          <a:bodyPr lIns="182880" tIns="91440" rIns="182880" bIns="91440"/>
          <a:lstStyle>
            <a:lvl1pPr marL="0" indent="0">
              <a:buFontTx/>
              <a:buNone/>
              <a:defRPr/>
            </a:lvl1pPr>
          </a:lstStyle>
          <a:p>
            <a:endParaRPr lang="en-US"/>
          </a:p>
        </p:txBody>
      </p:sp>
      <p:sp>
        <p:nvSpPr>
          <p:cNvPr id="7" name="Picture Placeholder 3"/>
          <p:cNvSpPr>
            <a:spLocks noGrp="1"/>
          </p:cNvSpPr>
          <p:nvPr>
            <p:ph type="pic" sz="quarter" idx="11"/>
          </p:nvPr>
        </p:nvSpPr>
        <p:spPr>
          <a:xfrm>
            <a:off x="2028749" y="0"/>
            <a:ext cx="2048256" cy="1728216"/>
          </a:xfrm>
        </p:spPr>
        <p:txBody>
          <a:bodyPr lIns="182880" tIns="91440" rIns="182880" bIns="91440"/>
          <a:lstStyle>
            <a:lvl1pPr marL="0" indent="0">
              <a:buFontTx/>
              <a:buNone/>
              <a:defRPr/>
            </a:lvl1pPr>
          </a:lstStyle>
          <a:p>
            <a:endParaRPr lang="en-US"/>
          </a:p>
        </p:txBody>
      </p:sp>
      <p:sp>
        <p:nvSpPr>
          <p:cNvPr id="12" name="Picture Placeholder 3"/>
          <p:cNvSpPr>
            <a:spLocks noGrp="1"/>
          </p:cNvSpPr>
          <p:nvPr>
            <p:ph type="pic" sz="quarter" idx="12"/>
          </p:nvPr>
        </p:nvSpPr>
        <p:spPr>
          <a:xfrm>
            <a:off x="4057498" y="0"/>
            <a:ext cx="2048256" cy="1728216"/>
          </a:xfrm>
        </p:spPr>
        <p:txBody>
          <a:bodyPr lIns="182880" tIns="91440" rIns="182880" bIns="91440"/>
          <a:lstStyle>
            <a:lvl1pPr marL="0" indent="0">
              <a:buFontTx/>
              <a:buNone/>
              <a:defRPr/>
            </a:lvl1pPr>
          </a:lstStyle>
          <a:p>
            <a:endParaRPr lang="en-US"/>
          </a:p>
        </p:txBody>
      </p:sp>
      <p:sp>
        <p:nvSpPr>
          <p:cNvPr id="13" name="Picture Placeholder 3"/>
          <p:cNvSpPr>
            <a:spLocks noGrp="1"/>
          </p:cNvSpPr>
          <p:nvPr>
            <p:ph type="pic" sz="quarter" idx="13"/>
          </p:nvPr>
        </p:nvSpPr>
        <p:spPr>
          <a:xfrm>
            <a:off x="6086247" y="0"/>
            <a:ext cx="2048256" cy="1728216"/>
          </a:xfrm>
        </p:spPr>
        <p:txBody>
          <a:bodyPr lIns="182880" tIns="91440" rIns="182880" bIns="91440"/>
          <a:lstStyle>
            <a:lvl1pPr marL="0" indent="0">
              <a:buFontTx/>
              <a:buNone/>
              <a:defRPr/>
            </a:lvl1pPr>
          </a:lstStyle>
          <a:p>
            <a:endParaRPr lang="en-US"/>
          </a:p>
        </p:txBody>
      </p:sp>
      <p:sp>
        <p:nvSpPr>
          <p:cNvPr id="14" name="Picture Placeholder 3"/>
          <p:cNvSpPr>
            <a:spLocks noGrp="1"/>
          </p:cNvSpPr>
          <p:nvPr>
            <p:ph type="pic" sz="quarter" idx="14"/>
          </p:nvPr>
        </p:nvSpPr>
        <p:spPr>
          <a:xfrm>
            <a:off x="10143744" y="0"/>
            <a:ext cx="2048256" cy="1728216"/>
          </a:xfrm>
        </p:spPr>
        <p:txBody>
          <a:bodyPr lIns="182880" tIns="91440" rIns="182880" bIns="91440"/>
          <a:lstStyle>
            <a:lvl1pPr marL="0" indent="0">
              <a:buFontTx/>
              <a:buNone/>
              <a:defRPr/>
            </a:lvl1pPr>
          </a:lstStyle>
          <a:p>
            <a:endParaRPr lang="en-US"/>
          </a:p>
        </p:txBody>
      </p:sp>
      <p:sp>
        <p:nvSpPr>
          <p:cNvPr id="25" name="Picture Placeholder 3"/>
          <p:cNvSpPr>
            <a:spLocks noGrp="1"/>
          </p:cNvSpPr>
          <p:nvPr>
            <p:ph type="pic" sz="quarter" idx="25"/>
          </p:nvPr>
        </p:nvSpPr>
        <p:spPr>
          <a:xfrm>
            <a:off x="8114996" y="0"/>
            <a:ext cx="2048256" cy="1728216"/>
          </a:xfrm>
        </p:spPr>
        <p:txBody>
          <a:bodyPr lIns="182880" tIns="91440" rIns="182880" bIns="91440"/>
          <a:lstStyle>
            <a:lvl1pPr marL="0" indent="0">
              <a:buFontTx/>
              <a:buNone/>
              <a:defRPr/>
            </a:lvl1pPr>
          </a:lstStyle>
          <a:p>
            <a:endParaRPr lang="en-US"/>
          </a:p>
        </p:txBody>
      </p:sp>
      <p:sp>
        <p:nvSpPr>
          <p:cNvPr id="28" name="Picture Placeholder 3"/>
          <p:cNvSpPr>
            <a:spLocks noGrp="1"/>
          </p:cNvSpPr>
          <p:nvPr>
            <p:ph type="pic" sz="quarter" idx="26"/>
          </p:nvPr>
        </p:nvSpPr>
        <p:spPr>
          <a:xfrm>
            <a:off x="0" y="1709928"/>
            <a:ext cx="2048256" cy="1728216"/>
          </a:xfrm>
        </p:spPr>
        <p:txBody>
          <a:bodyPr lIns="182880" tIns="91440" rIns="182880" bIns="91440"/>
          <a:lstStyle>
            <a:lvl1pPr marL="0" indent="0">
              <a:buFontTx/>
              <a:buNone/>
              <a:defRPr/>
            </a:lvl1pPr>
          </a:lstStyle>
          <a:p>
            <a:endParaRPr lang="en-US"/>
          </a:p>
        </p:txBody>
      </p:sp>
      <p:sp>
        <p:nvSpPr>
          <p:cNvPr id="29" name="Picture Placeholder 3"/>
          <p:cNvSpPr>
            <a:spLocks noGrp="1"/>
          </p:cNvSpPr>
          <p:nvPr>
            <p:ph type="pic" sz="quarter" idx="27"/>
          </p:nvPr>
        </p:nvSpPr>
        <p:spPr>
          <a:xfrm>
            <a:off x="2028749" y="1709928"/>
            <a:ext cx="2048256" cy="1728216"/>
          </a:xfrm>
        </p:spPr>
        <p:txBody>
          <a:bodyPr lIns="182880" tIns="91440" rIns="182880" bIns="91440"/>
          <a:lstStyle>
            <a:lvl1pPr marL="0" indent="0">
              <a:buFontTx/>
              <a:buNone/>
              <a:defRPr/>
            </a:lvl1pPr>
          </a:lstStyle>
          <a:p>
            <a:endParaRPr lang="en-US"/>
          </a:p>
        </p:txBody>
      </p:sp>
      <p:sp>
        <p:nvSpPr>
          <p:cNvPr id="30" name="Picture Placeholder 3"/>
          <p:cNvSpPr>
            <a:spLocks noGrp="1"/>
          </p:cNvSpPr>
          <p:nvPr>
            <p:ph type="pic" sz="quarter" idx="28"/>
          </p:nvPr>
        </p:nvSpPr>
        <p:spPr>
          <a:xfrm>
            <a:off x="4057498" y="1709928"/>
            <a:ext cx="2048256" cy="1728216"/>
          </a:xfrm>
        </p:spPr>
        <p:txBody>
          <a:bodyPr lIns="182880" tIns="91440" rIns="182880" bIns="91440"/>
          <a:lstStyle>
            <a:lvl1pPr marL="0" indent="0">
              <a:buFontTx/>
              <a:buNone/>
              <a:defRPr/>
            </a:lvl1pPr>
          </a:lstStyle>
          <a:p>
            <a:endParaRPr lang="en-US"/>
          </a:p>
        </p:txBody>
      </p:sp>
      <p:sp>
        <p:nvSpPr>
          <p:cNvPr id="31" name="Picture Placeholder 3"/>
          <p:cNvSpPr>
            <a:spLocks noGrp="1"/>
          </p:cNvSpPr>
          <p:nvPr>
            <p:ph type="pic" sz="quarter" idx="29"/>
          </p:nvPr>
        </p:nvSpPr>
        <p:spPr>
          <a:xfrm>
            <a:off x="6086247" y="1709928"/>
            <a:ext cx="2048256" cy="1728216"/>
          </a:xfrm>
        </p:spPr>
        <p:txBody>
          <a:bodyPr lIns="182880" tIns="91440" rIns="182880" bIns="91440"/>
          <a:lstStyle>
            <a:lvl1pPr marL="0" indent="0">
              <a:buFontTx/>
              <a:buNone/>
              <a:defRPr/>
            </a:lvl1pPr>
          </a:lstStyle>
          <a:p>
            <a:endParaRPr lang="en-US"/>
          </a:p>
        </p:txBody>
      </p:sp>
      <p:sp>
        <p:nvSpPr>
          <p:cNvPr id="32" name="Picture Placeholder 3"/>
          <p:cNvSpPr>
            <a:spLocks noGrp="1"/>
          </p:cNvSpPr>
          <p:nvPr>
            <p:ph type="pic" sz="quarter" idx="30"/>
          </p:nvPr>
        </p:nvSpPr>
        <p:spPr>
          <a:xfrm>
            <a:off x="10143744" y="1709928"/>
            <a:ext cx="2048256" cy="1728216"/>
          </a:xfrm>
        </p:spPr>
        <p:txBody>
          <a:bodyPr lIns="182880" tIns="91440" rIns="182880" bIns="91440"/>
          <a:lstStyle>
            <a:lvl1pPr marL="0" indent="0">
              <a:buFontTx/>
              <a:buNone/>
              <a:defRPr/>
            </a:lvl1pPr>
          </a:lstStyle>
          <a:p>
            <a:endParaRPr lang="en-US"/>
          </a:p>
        </p:txBody>
      </p:sp>
      <p:sp>
        <p:nvSpPr>
          <p:cNvPr id="33" name="Picture Placeholder 3"/>
          <p:cNvSpPr>
            <a:spLocks noGrp="1"/>
          </p:cNvSpPr>
          <p:nvPr>
            <p:ph type="pic" sz="quarter" idx="31"/>
          </p:nvPr>
        </p:nvSpPr>
        <p:spPr>
          <a:xfrm>
            <a:off x="8114996" y="1709928"/>
            <a:ext cx="2048256" cy="1728216"/>
          </a:xfrm>
        </p:spPr>
        <p:txBody>
          <a:bodyPr lIns="182880" tIns="91440" rIns="182880" bIns="91440"/>
          <a:lstStyle>
            <a:lvl1pPr marL="0" indent="0">
              <a:buFontTx/>
              <a:buNone/>
              <a:defRPr/>
            </a:lvl1pPr>
          </a:lstStyle>
          <a:p>
            <a:endParaRPr lang="en-US"/>
          </a:p>
        </p:txBody>
      </p:sp>
      <p:sp>
        <p:nvSpPr>
          <p:cNvPr id="34" name="Picture Placeholder 3"/>
          <p:cNvSpPr>
            <a:spLocks noGrp="1"/>
          </p:cNvSpPr>
          <p:nvPr>
            <p:ph type="pic" sz="quarter" idx="32"/>
          </p:nvPr>
        </p:nvSpPr>
        <p:spPr>
          <a:xfrm>
            <a:off x="0" y="3419856"/>
            <a:ext cx="2048256" cy="1728216"/>
          </a:xfrm>
        </p:spPr>
        <p:txBody>
          <a:bodyPr lIns="182880" tIns="91440" rIns="182880" bIns="91440"/>
          <a:lstStyle>
            <a:lvl1pPr marL="0" indent="0">
              <a:buFontTx/>
              <a:buNone/>
              <a:defRPr/>
            </a:lvl1pPr>
          </a:lstStyle>
          <a:p>
            <a:endParaRPr lang="en-US"/>
          </a:p>
        </p:txBody>
      </p:sp>
      <p:sp>
        <p:nvSpPr>
          <p:cNvPr id="35" name="Picture Placeholder 3"/>
          <p:cNvSpPr>
            <a:spLocks noGrp="1"/>
          </p:cNvSpPr>
          <p:nvPr>
            <p:ph type="pic" sz="quarter" idx="33"/>
          </p:nvPr>
        </p:nvSpPr>
        <p:spPr>
          <a:xfrm>
            <a:off x="2028749" y="3419856"/>
            <a:ext cx="2048256" cy="1728216"/>
          </a:xfrm>
        </p:spPr>
        <p:txBody>
          <a:bodyPr lIns="182880" tIns="91440" rIns="182880" bIns="91440"/>
          <a:lstStyle>
            <a:lvl1pPr marL="0" indent="0">
              <a:buFontTx/>
              <a:buNone/>
              <a:defRPr/>
            </a:lvl1pPr>
          </a:lstStyle>
          <a:p>
            <a:endParaRPr lang="en-US"/>
          </a:p>
        </p:txBody>
      </p:sp>
      <p:sp>
        <p:nvSpPr>
          <p:cNvPr id="36" name="Picture Placeholder 3"/>
          <p:cNvSpPr>
            <a:spLocks noGrp="1"/>
          </p:cNvSpPr>
          <p:nvPr>
            <p:ph type="pic" sz="quarter" idx="34"/>
          </p:nvPr>
        </p:nvSpPr>
        <p:spPr>
          <a:xfrm>
            <a:off x="4057498" y="3419856"/>
            <a:ext cx="2048256" cy="1728216"/>
          </a:xfrm>
        </p:spPr>
        <p:txBody>
          <a:bodyPr lIns="182880" tIns="91440" rIns="182880" bIns="91440"/>
          <a:lstStyle>
            <a:lvl1pPr marL="0" indent="0">
              <a:buFontTx/>
              <a:buNone/>
              <a:defRPr/>
            </a:lvl1pPr>
          </a:lstStyle>
          <a:p>
            <a:endParaRPr lang="en-US"/>
          </a:p>
        </p:txBody>
      </p:sp>
      <p:sp>
        <p:nvSpPr>
          <p:cNvPr id="37" name="Picture Placeholder 3"/>
          <p:cNvSpPr>
            <a:spLocks noGrp="1"/>
          </p:cNvSpPr>
          <p:nvPr>
            <p:ph type="pic" sz="quarter" idx="35"/>
          </p:nvPr>
        </p:nvSpPr>
        <p:spPr>
          <a:xfrm>
            <a:off x="6086247" y="3419856"/>
            <a:ext cx="2048256" cy="1728216"/>
          </a:xfrm>
        </p:spPr>
        <p:txBody>
          <a:bodyPr lIns="182880" tIns="91440" rIns="182880" bIns="91440"/>
          <a:lstStyle>
            <a:lvl1pPr marL="0" indent="0">
              <a:buFontTx/>
              <a:buNone/>
              <a:defRPr/>
            </a:lvl1pPr>
          </a:lstStyle>
          <a:p>
            <a:endParaRPr lang="en-US"/>
          </a:p>
        </p:txBody>
      </p:sp>
      <p:sp>
        <p:nvSpPr>
          <p:cNvPr id="38" name="Picture Placeholder 3"/>
          <p:cNvSpPr>
            <a:spLocks noGrp="1"/>
          </p:cNvSpPr>
          <p:nvPr>
            <p:ph type="pic" sz="quarter" idx="36"/>
          </p:nvPr>
        </p:nvSpPr>
        <p:spPr>
          <a:xfrm>
            <a:off x="10143744" y="3419856"/>
            <a:ext cx="2048256" cy="1728216"/>
          </a:xfrm>
        </p:spPr>
        <p:txBody>
          <a:bodyPr lIns="182880" tIns="91440" rIns="182880" bIns="91440"/>
          <a:lstStyle>
            <a:lvl1pPr marL="0" indent="0">
              <a:buFontTx/>
              <a:buNone/>
              <a:defRPr/>
            </a:lvl1pPr>
          </a:lstStyle>
          <a:p>
            <a:endParaRPr lang="en-US"/>
          </a:p>
        </p:txBody>
      </p:sp>
      <p:sp>
        <p:nvSpPr>
          <p:cNvPr id="39" name="Picture Placeholder 3"/>
          <p:cNvSpPr>
            <a:spLocks noGrp="1"/>
          </p:cNvSpPr>
          <p:nvPr>
            <p:ph type="pic" sz="quarter" idx="37"/>
          </p:nvPr>
        </p:nvSpPr>
        <p:spPr>
          <a:xfrm>
            <a:off x="8114996" y="3419856"/>
            <a:ext cx="2048256" cy="1728216"/>
          </a:xfrm>
        </p:spPr>
        <p:txBody>
          <a:bodyPr lIns="182880" tIns="91440" rIns="182880" bIns="91440"/>
          <a:lstStyle>
            <a:lvl1pPr marL="0" indent="0">
              <a:buFontTx/>
              <a:buNone/>
              <a:defRPr/>
            </a:lvl1pPr>
          </a:lstStyle>
          <a:p>
            <a:endParaRPr lang="en-US"/>
          </a:p>
        </p:txBody>
      </p:sp>
      <p:sp>
        <p:nvSpPr>
          <p:cNvPr id="40" name="Picture Placeholder 3"/>
          <p:cNvSpPr>
            <a:spLocks noGrp="1"/>
          </p:cNvSpPr>
          <p:nvPr>
            <p:ph type="pic" sz="quarter" idx="38"/>
          </p:nvPr>
        </p:nvSpPr>
        <p:spPr>
          <a:xfrm>
            <a:off x="0" y="5129784"/>
            <a:ext cx="2048256" cy="1728216"/>
          </a:xfrm>
        </p:spPr>
        <p:txBody>
          <a:bodyPr lIns="182880" tIns="91440" rIns="182880" bIns="91440"/>
          <a:lstStyle>
            <a:lvl1pPr marL="0" indent="0">
              <a:buFontTx/>
              <a:buNone/>
              <a:defRPr/>
            </a:lvl1pPr>
          </a:lstStyle>
          <a:p>
            <a:endParaRPr lang="en-US"/>
          </a:p>
        </p:txBody>
      </p:sp>
      <p:sp>
        <p:nvSpPr>
          <p:cNvPr id="41" name="Picture Placeholder 3"/>
          <p:cNvSpPr>
            <a:spLocks noGrp="1"/>
          </p:cNvSpPr>
          <p:nvPr>
            <p:ph type="pic" sz="quarter" idx="39"/>
          </p:nvPr>
        </p:nvSpPr>
        <p:spPr>
          <a:xfrm>
            <a:off x="2028749" y="5129784"/>
            <a:ext cx="2048256" cy="1728216"/>
          </a:xfrm>
        </p:spPr>
        <p:txBody>
          <a:bodyPr lIns="182880" tIns="91440" rIns="182880" bIns="91440"/>
          <a:lstStyle>
            <a:lvl1pPr marL="0" indent="0">
              <a:buFontTx/>
              <a:buNone/>
              <a:defRPr/>
            </a:lvl1pPr>
          </a:lstStyle>
          <a:p>
            <a:endParaRPr lang="en-US"/>
          </a:p>
        </p:txBody>
      </p:sp>
      <p:sp>
        <p:nvSpPr>
          <p:cNvPr id="42" name="Picture Placeholder 3"/>
          <p:cNvSpPr>
            <a:spLocks noGrp="1"/>
          </p:cNvSpPr>
          <p:nvPr>
            <p:ph type="pic" sz="quarter" idx="40"/>
          </p:nvPr>
        </p:nvSpPr>
        <p:spPr>
          <a:xfrm>
            <a:off x="4057498" y="5129784"/>
            <a:ext cx="2048256" cy="1728216"/>
          </a:xfrm>
        </p:spPr>
        <p:txBody>
          <a:bodyPr lIns="182880" tIns="91440" rIns="182880" bIns="91440"/>
          <a:lstStyle>
            <a:lvl1pPr marL="0" indent="0">
              <a:buFontTx/>
              <a:buNone/>
              <a:defRPr/>
            </a:lvl1pPr>
          </a:lstStyle>
          <a:p>
            <a:endParaRPr lang="en-US"/>
          </a:p>
        </p:txBody>
      </p:sp>
      <p:sp>
        <p:nvSpPr>
          <p:cNvPr id="43" name="Picture Placeholder 3"/>
          <p:cNvSpPr>
            <a:spLocks noGrp="1"/>
          </p:cNvSpPr>
          <p:nvPr>
            <p:ph type="pic" sz="quarter" idx="41"/>
          </p:nvPr>
        </p:nvSpPr>
        <p:spPr>
          <a:xfrm>
            <a:off x="6086247" y="5129784"/>
            <a:ext cx="2048256" cy="1728216"/>
          </a:xfrm>
        </p:spPr>
        <p:txBody>
          <a:bodyPr lIns="182880" tIns="91440" rIns="182880" bIns="91440"/>
          <a:lstStyle>
            <a:lvl1pPr marL="0" indent="0">
              <a:buFontTx/>
              <a:buNone/>
              <a:defRPr/>
            </a:lvl1pPr>
          </a:lstStyle>
          <a:p>
            <a:endParaRPr lang="en-US"/>
          </a:p>
        </p:txBody>
      </p:sp>
      <p:sp>
        <p:nvSpPr>
          <p:cNvPr id="44" name="Picture Placeholder 3"/>
          <p:cNvSpPr>
            <a:spLocks noGrp="1"/>
          </p:cNvSpPr>
          <p:nvPr>
            <p:ph type="pic" sz="quarter" idx="42"/>
          </p:nvPr>
        </p:nvSpPr>
        <p:spPr>
          <a:xfrm>
            <a:off x="10143744" y="5129784"/>
            <a:ext cx="2048256" cy="1728216"/>
          </a:xfrm>
        </p:spPr>
        <p:txBody>
          <a:bodyPr lIns="182880" tIns="91440" rIns="182880" bIns="91440"/>
          <a:lstStyle>
            <a:lvl1pPr marL="0" indent="0">
              <a:buFontTx/>
              <a:buNone/>
              <a:defRPr/>
            </a:lvl1pPr>
          </a:lstStyle>
          <a:p>
            <a:endParaRPr lang="en-US"/>
          </a:p>
        </p:txBody>
      </p:sp>
      <p:sp>
        <p:nvSpPr>
          <p:cNvPr id="45" name="Picture Placeholder 3"/>
          <p:cNvSpPr>
            <a:spLocks noGrp="1"/>
          </p:cNvSpPr>
          <p:nvPr>
            <p:ph type="pic" sz="quarter" idx="43"/>
          </p:nvPr>
        </p:nvSpPr>
        <p:spPr>
          <a:xfrm>
            <a:off x="8114996" y="5129784"/>
            <a:ext cx="2048256" cy="1728216"/>
          </a:xfrm>
        </p:spPr>
        <p:txBody>
          <a:bodyPr lIns="182880" tIns="91440" rIns="182880" bIns="91440"/>
          <a:lstStyle>
            <a:lvl1pPr marL="0" indent="0">
              <a:buFontTx/>
              <a:buNone/>
              <a:defRPr/>
            </a:lvl1pPr>
          </a:lstStyle>
          <a:p>
            <a:endParaRPr lang="en-US"/>
          </a:p>
        </p:txBody>
      </p:sp>
    </p:spTree>
    <p:extLst>
      <p:ext uri="{BB962C8B-B14F-4D97-AF65-F5344CB8AC3E}">
        <p14:creationId xmlns:p14="http://schemas.microsoft.com/office/powerpoint/2010/main" val="40062020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our Image Text ">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2438400" cy="3407438"/>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3556000" y="1397000"/>
            <a:ext cx="2438400" cy="3407438"/>
          </a:xfrm>
          <a:solidFill>
            <a:schemeClr val="bg1">
              <a:lumMod val="95000"/>
            </a:schemeClr>
          </a:solidFill>
          <a:ln w="3175">
            <a:solidFill>
              <a:schemeClr val="bg1">
                <a:lumMod val="50000"/>
                <a:alpha val="40000"/>
              </a:schemeClr>
            </a:solidFill>
          </a:ln>
          <a:effectLst>
            <a:outerShdw dist="50800" dir="5400000" algn="t" rotWithShape="0">
              <a:schemeClr val="accent3"/>
            </a:outerShdw>
          </a:effectLst>
        </p:spPr>
        <p:txBody>
          <a:bodyPr vert="horz" lIns="0" tIns="0" rIns="0" bIns="0" rtlCol="0" anchor="ctr">
            <a:normAutofit/>
          </a:bodyPr>
          <a:lstStyle>
            <a:lvl1pPr marL="0" indent="0" algn="ctr">
              <a:buNone/>
              <a:defRPr lang="en-US" sz="1400"/>
            </a:lvl1pPr>
          </a:lstStyle>
          <a:p>
            <a:pPr lvl="0"/>
            <a:endParaRPr lang="en-US"/>
          </a:p>
        </p:txBody>
      </p:sp>
      <p:sp>
        <p:nvSpPr>
          <p:cNvPr id="6" name="Picture Placeholder 3"/>
          <p:cNvSpPr>
            <a:spLocks noGrp="1"/>
          </p:cNvSpPr>
          <p:nvPr>
            <p:ph type="pic" sz="quarter" idx="12"/>
          </p:nvPr>
        </p:nvSpPr>
        <p:spPr>
          <a:xfrm>
            <a:off x="6197600" y="1397000"/>
            <a:ext cx="2438400" cy="3407438"/>
          </a:xfrm>
          <a:solidFill>
            <a:schemeClr val="bg1">
              <a:lumMod val="95000"/>
            </a:schemeClr>
          </a:solidFill>
          <a:ln w="3175">
            <a:solidFill>
              <a:schemeClr val="bg1">
                <a:lumMod val="50000"/>
                <a:alpha val="40000"/>
              </a:schemeClr>
            </a:solidFill>
          </a:ln>
          <a:effectLst>
            <a:outerShdw dist="50800" dir="5400000" algn="t" rotWithShape="0">
              <a:schemeClr val="accent5"/>
            </a:outerShdw>
          </a:effectLst>
        </p:spPr>
        <p:txBody>
          <a:bodyPr vert="horz" lIns="0" tIns="0" rIns="0" bIns="0" rtlCol="0" anchor="ctr">
            <a:normAutofit/>
          </a:bodyPr>
          <a:lstStyle>
            <a:lvl1pPr marL="0" indent="0" algn="ctr">
              <a:buNone/>
              <a:defRPr lang="en-US" sz="1400"/>
            </a:lvl1pPr>
          </a:lstStyle>
          <a:p>
            <a:pPr lvl="0"/>
            <a:endParaRPr lang="en-US"/>
          </a:p>
        </p:txBody>
      </p:sp>
      <p:sp>
        <p:nvSpPr>
          <p:cNvPr id="7" name="Picture Placeholder 3"/>
          <p:cNvSpPr>
            <a:spLocks noGrp="1"/>
          </p:cNvSpPr>
          <p:nvPr>
            <p:ph type="pic" sz="quarter" idx="13"/>
          </p:nvPr>
        </p:nvSpPr>
        <p:spPr>
          <a:xfrm>
            <a:off x="8839200" y="1397000"/>
            <a:ext cx="2438400" cy="3407438"/>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10" name="Text Placeholder 9"/>
          <p:cNvSpPr>
            <a:spLocks noGrp="1"/>
          </p:cNvSpPr>
          <p:nvPr>
            <p:ph type="body" sz="quarter" idx="14"/>
          </p:nvPr>
        </p:nvSpPr>
        <p:spPr>
          <a:xfrm>
            <a:off x="914400" y="4980565"/>
            <a:ext cx="2438400"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p:cNvSpPr>
            <a:spLocks noGrp="1"/>
          </p:cNvSpPr>
          <p:nvPr>
            <p:ph type="body" sz="quarter" idx="15"/>
          </p:nvPr>
        </p:nvSpPr>
        <p:spPr>
          <a:xfrm>
            <a:off x="3556000" y="4980565"/>
            <a:ext cx="2438400"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9"/>
          <p:cNvSpPr>
            <a:spLocks noGrp="1"/>
          </p:cNvSpPr>
          <p:nvPr>
            <p:ph type="body" sz="quarter" idx="16"/>
          </p:nvPr>
        </p:nvSpPr>
        <p:spPr>
          <a:xfrm>
            <a:off x="6197600" y="4980565"/>
            <a:ext cx="2438400"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9"/>
          <p:cNvSpPr>
            <a:spLocks noGrp="1"/>
          </p:cNvSpPr>
          <p:nvPr>
            <p:ph type="body" sz="quarter" idx="17"/>
          </p:nvPr>
        </p:nvSpPr>
        <p:spPr>
          <a:xfrm>
            <a:off x="8839200" y="4980565"/>
            <a:ext cx="2438400"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312504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V2 TITLE (Short Titles)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1143000" y="1905000"/>
            <a:ext cx="9906000" cy="1470025"/>
          </a:xfrm>
        </p:spPr>
        <p:txBody>
          <a:bodyPr>
            <a:noAutofit/>
          </a:bodyPr>
          <a:lstStyle>
            <a:lvl1pPr algn="l">
              <a:lnSpc>
                <a:spcPct val="120000"/>
              </a:lnSpc>
              <a:defRPr sz="5200" b="1" baseline="0">
                <a:solidFill>
                  <a:schemeClr val="bg2"/>
                </a:solidFill>
              </a:defRPr>
            </a:lvl1pPr>
          </a:lstStyle>
          <a:p>
            <a:r>
              <a:rPr lang="en-US" dirty="0"/>
              <a:t>Click to add Presentation Title</a:t>
            </a:r>
          </a:p>
        </p:txBody>
      </p:sp>
      <p:sp>
        <p:nvSpPr>
          <p:cNvPr id="3" name="Subtitle 2"/>
          <p:cNvSpPr>
            <a:spLocks noGrp="1"/>
          </p:cNvSpPr>
          <p:nvPr>
            <p:ph type="subTitle" idx="1" hasCustomPrompt="1"/>
          </p:nvPr>
        </p:nvSpPr>
        <p:spPr>
          <a:xfrm>
            <a:off x="1066800" y="5334000"/>
            <a:ext cx="7924800" cy="762000"/>
          </a:xfrm>
        </p:spPr>
        <p:txBody>
          <a:bodyPr>
            <a:normAutofit/>
          </a:bodyPr>
          <a:lstStyle>
            <a:lvl1pPr marL="0" indent="0" algn="l">
              <a:lnSpc>
                <a:spcPct val="120000"/>
              </a:lnSpc>
              <a:buNone/>
              <a:defRPr sz="1800" b="1"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add Presenter Credits</a:t>
            </a:r>
            <a:br>
              <a:rPr lang="en-US" dirty="0"/>
            </a:br>
            <a:r>
              <a:rPr lang="en-US" dirty="0"/>
              <a:t>and Date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5752" y="5340096"/>
            <a:ext cx="2095500" cy="828675"/>
          </a:xfrm>
          <a:prstGeom prst="rect">
            <a:avLst/>
          </a:prstGeom>
        </p:spPr>
      </p:pic>
    </p:spTree>
    <p:extLst>
      <p:ext uri="{BB962C8B-B14F-4D97-AF65-F5344CB8AC3E}">
        <p14:creationId xmlns:p14="http://schemas.microsoft.com/office/powerpoint/2010/main" val="226795930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our Image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96660"/>
            <a:ext cx="10363200" cy="817561"/>
          </a:xfrm>
        </p:spPr>
        <p:txBody>
          <a:bodyPr/>
          <a:lstStyle>
            <a:lvl1pPr>
              <a:defRPr>
                <a:solidFill>
                  <a:schemeClr val="tx2"/>
                </a:solidFill>
              </a:defRPr>
            </a:lvl1pPr>
          </a:lstStyle>
          <a:p>
            <a:r>
              <a:rPr lang="en-US" dirty="0"/>
              <a:t>Click to edit Master title style</a:t>
            </a:r>
          </a:p>
        </p:txBody>
      </p:sp>
      <p:sp>
        <p:nvSpPr>
          <p:cNvPr id="4" name="Picture Placeholder 3"/>
          <p:cNvSpPr>
            <a:spLocks noGrp="1"/>
          </p:cNvSpPr>
          <p:nvPr>
            <p:ph type="pic" sz="quarter" idx="10"/>
          </p:nvPr>
        </p:nvSpPr>
        <p:spPr>
          <a:xfrm>
            <a:off x="914400" y="1397000"/>
            <a:ext cx="2438400" cy="3407438"/>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3556000" y="1397000"/>
            <a:ext cx="2438400" cy="3407438"/>
          </a:xfrm>
          <a:solidFill>
            <a:schemeClr val="bg1">
              <a:lumMod val="95000"/>
            </a:schemeClr>
          </a:solidFill>
          <a:ln w="3175">
            <a:solidFill>
              <a:schemeClr val="bg1">
                <a:lumMod val="50000"/>
                <a:alpha val="40000"/>
              </a:schemeClr>
            </a:solidFill>
          </a:ln>
          <a:effectLst>
            <a:outerShdw dist="50800" dir="5400000" algn="t" rotWithShape="0">
              <a:schemeClr val="accent3"/>
            </a:outerShdw>
          </a:effectLst>
        </p:spPr>
        <p:txBody>
          <a:bodyPr vert="horz" lIns="0" tIns="0" rIns="0" bIns="0" rtlCol="0" anchor="ctr">
            <a:normAutofit/>
          </a:bodyPr>
          <a:lstStyle>
            <a:lvl1pPr marL="0" indent="0" algn="ctr">
              <a:buNone/>
              <a:defRPr lang="en-US" sz="1400"/>
            </a:lvl1pPr>
          </a:lstStyle>
          <a:p>
            <a:pPr lvl="0"/>
            <a:endParaRPr lang="en-US"/>
          </a:p>
        </p:txBody>
      </p:sp>
      <p:sp>
        <p:nvSpPr>
          <p:cNvPr id="6" name="Picture Placeholder 3"/>
          <p:cNvSpPr>
            <a:spLocks noGrp="1"/>
          </p:cNvSpPr>
          <p:nvPr>
            <p:ph type="pic" sz="quarter" idx="12"/>
          </p:nvPr>
        </p:nvSpPr>
        <p:spPr>
          <a:xfrm>
            <a:off x="6197600" y="1397000"/>
            <a:ext cx="2438400" cy="3407438"/>
          </a:xfrm>
          <a:solidFill>
            <a:schemeClr val="bg1">
              <a:lumMod val="95000"/>
            </a:schemeClr>
          </a:solidFill>
          <a:ln w="3175">
            <a:solidFill>
              <a:schemeClr val="bg1">
                <a:lumMod val="50000"/>
                <a:alpha val="40000"/>
              </a:schemeClr>
            </a:solidFill>
          </a:ln>
          <a:effectLst>
            <a:outerShdw dist="50800" dir="5400000" algn="t" rotWithShape="0">
              <a:schemeClr val="accent5"/>
            </a:outerShdw>
          </a:effectLst>
        </p:spPr>
        <p:txBody>
          <a:bodyPr vert="horz" lIns="0" tIns="0" rIns="0" bIns="0" rtlCol="0" anchor="ctr">
            <a:normAutofit/>
          </a:bodyPr>
          <a:lstStyle>
            <a:lvl1pPr marL="0" indent="0" algn="ctr">
              <a:buNone/>
              <a:defRPr lang="en-US" sz="1400"/>
            </a:lvl1pPr>
          </a:lstStyle>
          <a:p>
            <a:pPr lvl="0"/>
            <a:endParaRPr lang="en-US"/>
          </a:p>
        </p:txBody>
      </p:sp>
      <p:sp>
        <p:nvSpPr>
          <p:cNvPr id="7" name="Picture Placeholder 3"/>
          <p:cNvSpPr>
            <a:spLocks noGrp="1"/>
          </p:cNvSpPr>
          <p:nvPr>
            <p:ph type="pic" sz="quarter" idx="13"/>
          </p:nvPr>
        </p:nvSpPr>
        <p:spPr>
          <a:xfrm>
            <a:off x="8839200" y="1397000"/>
            <a:ext cx="2438400" cy="3407438"/>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10" name="Text Placeholder 9"/>
          <p:cNvSpPr>
            <a:spLocks noGrp="1"/>
          </p:cNvSpPr>
          <p:nvPr>
            <p:ph type="body" sz="quarter" idx="14"/>
          </p:nvPr>
        </p:nvSpPr>
        <p:spPr>
          <a:xfrm>
            <a:off x="914400" y="4980565"/>
            <a:ext cx="2438400"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p:cNvSpPr>
            <a:spLocks noGrp="1"/>
          </p:cNvSpPr>
          <p:nvPr>
            <p:ph type="body" sz="quarter" idx="15"/>
          </p:nvPr>
        </p:nvSpPr>
        <p:spPr>
          <a:xfrm>
            <a:off x="3556000" y="4980565"/>
            <a:ext cx="2438400"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9"/>
          <p:cNvSpPr>
            <a:spLocks noGrp="1"/>
          </p:cNvSpPr>
          <p:nvPr>
            <p:ph type="body" sz="quarter" idx="16"/>
          </p:nvPr>
        </p:nvSpPr>
        <p:spPr>
          <a:xfrm>
            <a:off x="6197600" y="4980565"/>
            <a:ext cx="2438400"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9"/>
          <p:cNvSpPr>
            <a:spLocks noGrp="1"/>
          </p:cNvSpPr>
          <p:nvPr>
            <p:ph type="body" sz="quarter" idx="17"/>
          </p:nvPr>
        </p:nvSpPr>
        <p:spPr>
          <a:xfrm>
            <a:off x="8839200" y="4980565"/>
            <a:ext cx="2438400"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4"/>
          <p:cNvSpPr>
            <a:spLocks noGrp="1"/>
          </p:cNvSpPr>
          <p:nvPr>
            <p:ph type="body" sz="quarter" idx="18" hasCustomPrompt="1"/>
          </p:nvPr>
        </p:nvSpPr>
        <p:spPr>
          <a:xfrm>
            <a:off x="914400" y="998955"/>
            <a:ext cx="10363200" cy="406400"/>
          </a:xfrm>
        </p:spPr>
        <p:txBody>
          <a:bodyPr>
            <a:normAutofit/>
          </a:bodyPr>
          <a:lstStyle>
            <a:lvl1pPr marL="0" indent="0" algn="ctr">
              <a:lnSpc>
                <a:spcPct val="86000"/>
              </a:lnSpc>
              <a:spcBef>
                <a:spcPts val="0"/>
              </a:spcBef>
              <a:buNone/>
              <a:defRPr sz="1800" baseline="0">
                <a:solidFill>
                  <a:schemeClr val="tx1"/>
                </a:solidFill>
              </a:defRPr>
            </a:lvl1pPr>
          </a:lstStyle>
          <a:p>
            <a:pPr lvl="0"/>
            <a:r>
              <a:rPr lang="en-US" dirty="0"/>
              <a:t>Click here to edit subtitle</a:t>
            </a:r>
          </a:p>
        </p:txBody>
      </p:sp>
    </p:spTree>
    <p:extLst>
      <p:ext uri="{BB962C8B-B14F-4D97-AF65-F5344CB8AC3E}">
        <p14:creationId xmlns:p14="http://schemas.microsoft.com/office/powerpoint/2010/main" val="10288413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Image Text ">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3328416" cy="3407439"/>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4431792" y="1396999"/>
            <a:ext cx="3328416" cy="3407439"/>
          </a:xfrm>
          <a:solidFill>
            <a:schemeClr val="bg1">
              <a:lumMod val="95000"/>
            </a:schemeClr>
          </a:solidFill>
          <a:ln w="3175">
            <a:solidFill>
              <a:schemeClr val="bg1">
                <a:lumMod val="50000"/>
                <a:alpha val="40000"/>
              </a:schemeClr>
            </a:solidFill>
          </a:ln>
          <a:effectLst>
            <a:outerShdw dist="50800" dir="5400000" algn="t" rotWithShape="0">
              <a:schemeClr val="accent4"/>
            </a:outerShdw>
          </a:effectLst>
        </p:spPr>
        <p:txBody>
          <a:bodyPr vert="horz" lIns="0" tIns="0" rIns="0" bIns="0" rtlCol="0" anchor="ctr">
            <a:normAutofit/>
          </a:bodyPr>
          <a:lstStyle>
            <a:lvl1pPr marL="0" indent="0" algn="ctr">
              <a:buNone/>
              <a:defRPr lang="en-US" sz="1400"/>
            </a:lvl1pPr>
          </a:lstStyle>
          <a:p>
            <a:pPr lvl="0"/>
            <a:endParaRPr lang="en-US"/>
          </a:p>
        </p:txBody>
      </p:sp>
      <p:sp>
        <p:nvSpPr>
          <p:cNvPr id="6" name="Picture Placeholder 3"/>
          <p:cNvSpPr>
            <a:spLocks noGrp="1"/>
          </p:cNvSpPr>
          <p:nvPr>
            <p:ph type="pic" sz="quarter" idx="12"/>
          </p:nvPr>
        </p:nvSpPr>
        <p:spPr>
          <a:xfrm>
            <a:off x="7949184" y="1396999"/>
            <a:ext cx="3328416" cy="3407439"/>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8" name="Text Placeholder 9"/>
          <p:cNvSpPr>
            <a:spLocks noGrp="1"/>
          </p:cNvSpPr>
          <p:nvPr>
            <p:ph type="body" sz="quarter" idx="14"/>
          </p:nvPr>
        </p:nvSpPr>
        <p:spPr>
          <a:xfrm>
            <a:off x="914400" y="4980565"/>
            <a:ext cx="3328416"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9"/>
          <p:cNvSpPr>
            <a:spLocks noGrp="1"/>
          </p:cNvSpPr>
          <p:nvPr>
            <p:ph type="body" sz="quarter" idx="15"/>
          </p:nvPr>
        </p:nvSpPr>
        <p:spPr>
          <a:xfrm>
            <a:off x="4431792" y="4980565"/>
            <a:ext cx="3328416"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p:cNvSpPr>
            <a:spLocks noGrp="1"/>
          </p:cNvSpPr>
          <p:nvPr>
            <p:ph type="body" sz="quarter" idx="16"/>
          </p:nvPr>
        </p:nvSpPr>
        <p:spPr>
          <a:xfrm>
            <a:off x="7949184" y="4980565"/>
            <a:ext cx="3328416"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7058014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mage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73038"/>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3328416" cy="3407439"/>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4431792" y="1396999"/>
            <a:ext cx="3328416" cy="3407439"/>
          </a:xfrm>
          <a:solidFill>
            <a:schemeClr val="bg1">
              <a:lumMod val="95000"/>
            </a:schemeClr>
          </a:solidFill>
          <a:ln w="3175">
            <a:solidFill>
              <a:schemeClr val="bg1">
                <a:lumMod val="50000"/>
                <a:alpha val="40000"/>
              </a:schemeClr>
            </a:solidFill>
          </a:ln>
          <a:effectLst>
            <a:outerShdw dist="50800" dir="5400000" algn="t" rotWithShape="0">
              <a:schemeClr val="accent4"/>
            </a:outerShdw>
          </a:effectLst>
        </p:spPr>
        <p:txBody>
          <a:bodyPr vert="horz" lIns="0" tIns="0" rIns="0" bIns="0" rtlCol="0" anchor="ctr">
            <a:normAutofit/>
          </a:bodyPr>
          <a:lstStyle>
            <a:lvl1pPr marL="0" indent="0" algn="ctr">
              <a:buNone/>
              <a:defRPr lang="en-US" sz="1400"/>
            </a:lvl1pPr>
          </a:lstStyle>
          <a:p>
            <a:pPr lvl="0"/>
            <a:endParaRPr lang="en-US"/>
          </a:p>
        </p:txBody>
      </p:sp>
      <p:sp>
        <p:nvSpPr>
          <p:cNvPr id="6" name="Picture Placeholder 3"/>
          <p:cNvSpPr>
            <a:spLocks noGrp="1"/>
          </p:cNvSpPr>
          <p:nvPr>
            <p:ph type="pic" sz="quarter" idx="12"/>
          </p:nvPr>
        </p:nvSpPr>
        <p:spPr>
          <a:xfrm>
            <a:off x="7949184" y="1396999"/>
            <a:ext cx="3328416" cy="3407439"/>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8" name="Text Placeholder 9"/>
          <p:cNvSpPr>
            <a:spLocks noGrp="1"/>
          </p:cNvSpPr>
          <p:nvPr>
            <p:ph type="body" sz="quarter" idx="14"/>
          </p:nvPr>
        </p:nvSpPr>
        <p:spPr>
          <a:xfrm>
            <a:off x="914400" y="4980565"/>
            <a:ext cx="3328416"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9"/>
          <p:cNvSpPr>
            <a:spLocks noGrp="1"/>
          </p:cNvSpPr>
          <p:nvPr>
            <p:ph type="body" sz="quarter" idx="15"/>
          </p:nvPr>
        </p:nvSpPr>
        <p:spPr>
          <a:xfrm>
            <a:off x="4431792" y="4980565"/>
            <a:ext cx="3328416"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p:cNvSpPr>
            <a:spLocks noGrp="1"/>
          </p:cNvSpPr>
          <p:nvPr>
            <p:ph type="body" sz="quarter" idx="16"/>
          </p:nvPr>
        </p:nvSpPr>
        <p:spPr>
          <a:xfrm>
            <a:off x="7949184" y="4980565"/>
            <a:ext cx="3328416"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4"/>
          <p:cNvSpPr>
            <a:spLocks noGrp="1"/>
          </p:cNvSpPr>
          <p:nvPr>
            <p:ph type="body" sz="quarter" idx="18" hasCustomPrompt="1"/>
          </p:nvPr>
        </p:nvSpPr>
        <p:spPr>
          <a:xfrm>
            <a:off x="914400" y="990599"/>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36644356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Image Text ">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5085589" cy="3407439"/>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6192011" y="1396999"/>
            <a:ext cx="5085589" cy="3407439"/>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8" name="Text Placeholder 9"/>
          <p:cNvSpPr>
            <a:spLocks noGrp="1"/>
          </p:cNvSpPr>
          <p:nvPr>
            <p:ph type="body" sz="quarter" idx="14"/>
          </p:nvPr>
        </p:nvSpPr>
        <p:spPr>
          <a:xfrm>
            <a:off x="914400" y="4980565"/>
            <a:ext cx="5085589"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9"/>
          <p:cNvSpPr>
            <a:spLocks noGrp="1"/>
          </p:cNvSpPr>
          <p:nvPr>
            <p:ph type="body" sz="quarter" idx="15"/>
          </p:nvPr>
        </p:nvSpPr>
        <p:spPr>
          <a:xfrm>
            <a:off x="6192011" y="4980565"/>
            <a:ext cx="5085589"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719817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Image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8411" y="173372"/>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5085589" cy="3407439"/>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6192011" y="1396999"/>
            <a:ext cx="5085589" cy="3407439"/>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8" name="Text Placeholder 9"/>
          <p:cNvSpPr>
            <a:spLocks noGrp="1"/>
          </p:cNvSpPr>
          <p:nvPr>
            <p:ph type="body" sz="quarter" idx="14"/>
          </p:nvPr>
        </p:nvSpPr>
        <p:spPr>
          <a:xfrm>
            <a:off x="914400" y="4980565"/>
            <a:ext cx="5085589"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9"/>
          <p:cNvSpPr>
            <a:spLocks noGrp="1"/>
          </p:cNvSpPr>
          <p:nvPr>
            <p:ph type="body" sz="quarter" idx="15"/>
          </p:nvPr>
        </p:nvSpPr>
        <p:spPr>
          <a:xfrm>
            <a:off x="6192011" y="4980565"/>
            <a:ext cx="5085589"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4"/>
          <p:cNvSpPr>
            <a:spLocks noGrp="1"/>
          </p:cNvSpPr>
          <p:nvPr>
            <p:ph type="body" sz="quarter" idx="18" hasCustomPrompt="1"/>
          </p:nvPr>
        </p:nvSpPr>
        <p:spPr>
          <a:xfrm>
            <a:off x="914400" y="990933"/>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145308815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our Tall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2438400" cy="1476165"/>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anchor="ctr">
            <a:normAutofit/>
          </a:bodyPr>
          <a:lstStyle>
            <a:lvl1pPr marL="0" indent="0" algn="ctr">
              <a:buNone/>
              <a:defRPr sz="1400"/>
            </a:lvl1pPr>
          </a:lstStyle>
          <a:p>
            <a:endParaRPr lang="en-US" dirty="0"/>
          </a:p>
        </p:txBody>
      </p:sp>
      <p:sp>
        <p:nvSpPr>
          <p:cNvPr id="5" name="Picture Placeholder 3"/>
          <p:cNvSpPr>
            <a:spLocks noGrp="1"/>
          </p:cNvSpPr>
          <p:nvPr>
            <p:ph type="pic" sz="quarter" idx="11"/>
          </p:nvPr>
        </p:nvSpPr>
        <p:spPr>
          <a:xfrm>
            <a:off x="3556000" y="1397000"/>
            <a:ext cx="2438400" cy="1476165"/>
          </a:xfrm>
          <a:solidFill>
            <a:schemeClr val="bg1">
              <a:lumMod val="95000"/>
            </a:schemeClr>
          </a:solidFill>
          <a:ln w="3175">
            <a:solidFill>
              <a:schemeClr val="bg1">
                <a:lumMod val="50000"/>
                <a:alpha val="40000"/>
              </a:schemeClr>
            </a:solidFill>
          </a:ln>
          <a:effectLst>
            <a:outerShdw dist="50800" dir="5400000" algn="t" rotWithShape="0">
              <a:schemeClr val="accent3"/>
            </a:outerShdw>
          </a:effectLst>
        </p:spPr>
        <p:txBody>
          <a:bodyPr anchor="ctr">
            <a:normAutofit/>
          </a:bodyPr>
          <a:lstStyle>
            <a:lvl1pPr marL="0" indent="0" algn="ctr">
              <a:buNone/>
              <a:defRPr sz="1400"/>
            </a:lvl1pPr>
          </a:lstStyle>
          <a:p>
            <a:endParaRPr lang="en-US"/>
          </a:p>
        </p:txBody>
      </p:sp>
      <p:sp>
        <p:nvSpPr>
          <p:cNvPr id="6" name="Picture Placeholder 3"/>
          <p:cNvSpPr>
            <a:spLocks noGrp="1"/>
          </p:cNvSpPr>
          <p:nvPr>
            <p:ph type="pic" sz="quarter" idx="12"/>
          </p:nvPr>
        </p:nvSpPr>
        <p:spPr>
          <a:xfrm>
            <a:off x="6197600" y="1397000"/>
            <a:ext cx="2438400" cy="1476165"/>
          </a:xfrm>
          <a:solidFill>
            <a:schemeClr val="bg1">
              <a:lumMod val="95000"/>
            </a:schemeClr>
          </a:solidFill>
          <a:ln w="3175">
            <a:solidFill>
              <a:schemeClr val="bg1">
                <a:lumMod val="50000"/>
                <a:alpha val="40000"/>
              </a:schemeClr>
            </a:solidFill>
          </a:ln>
          <a:effectLst>
            <a:outerShdw dist="50800" dir="5400000" algn="t" rotWithShape="0">
              <a:schemeClr val="accent5"/>
            </a:outerShdw>
          </a:effectLst>
        </p:spPr>
        <p:txBody>
          <a:bodyPr anchor="ctr">
            <a:normAutofit/>
          </a:bodyPr>
          <a:lstStyle>
            <a:lvl1pPr marL="0" indent="0" algn="ctr">
              <a:buNone/>
              <a:defRPr sz="1400"/>
            </a:lvl1pPr>
          </a:lstStyle>
          <a:p>
            <a:endParaRPr lang="en-US"/>
          </a:p>
        </p:txBody>
      </p:sp>
      <p:sp>
        <p:nvSpPr>
          <p:cNvPr id="7" name="Picture Placeholder 3"/>
          <p:cNvSpPr>
            <a:spLocks noGrp="1"/>
          </p:cNvSpPr>
          <p:nvPr>
            <p:ph type="pic" sz="quarter" idx="13"/>
          </p:nvPr>
        </p:nvSpPr>
        <p:spPr>
          <a:xfrm>
            <a:off x="8839200" y="1397000"/>
            <a:ext cx="2438400" cy="1476165"/>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anchor="ctr">
            <a:normAutofit/>
          </a:bodyPr>
          <a:lstStyle>
            <a:lvl1pPr marL="0" indent="0" algn="ctr">
              <a:buNone/>
              <a:defRPr sz="1400"/>
            </a:lvl1pPr>
          </a:lstStyle>
          <a:p>
            <a:endParaRPr lang="en-US"/>
          </a:p>
        </p:txBody>
      </p:sp>
      <p:sp>
        <p:nvSpPr>
          <p:cNvPr id="14" name="Content Placeholder 13"/>
          <p:cNvSpPr>
            <a:spLocks noGrp="1"/>
          </p:cNvSpPr>
          <p:nvPr>
            <p:ph sz="quarter" idx="18"/>
          </p:nvPr>
        </p:nvSpPr>
        <p:spPr>
          <a:xfrm>
            <a:off x="914400" y="3055281"/>
            <a:ext cx="2441448"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3"/>
          <p:cNvSpPr>
            <a:spLocks noGrp="1"/>
          </p:cNvSpPr>
          <p:nvPr>
            <p:ph sz="quarter" idx="19"/>
          </p:nvPr>
        </p:nvSpPr>
        <p:spPr>
          <a:xfrm>
            <a:off x="3554984" y="3055281"/>
            <a:ext cx="2441448"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13"/>
          <p:cNvSpPr>
            <a:spLocks noGrp="1"/>
          </p:cNvSpPr>
          <p:nvPr>
            <p:ph sz="quarter" idx="20"/>
          </p:nvPr>
        </p:nvSpPr>
        <p:spPr>
          <a:xfrm>
            <a:off x="6195568" y="3055281"/>
            <a:ext cx="2441448"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3"/>
          <p:cNvSpPr>
            <a:spLocks noGrp="1"/>
          </p:cNvSpPr>
          <p:nvPr>
            <p:ph sz="quarter" idx="21"/>
          </p:nvPr>
        </p:nvSpPr>
        <p:spPr>
          <a:xfrm>
            <a:off x="8836152" y="3055281"/>
            <a:ext cx="2441448"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7071542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our Tall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64350"/>
            <a:ext cx="10363200" cy="817561"/>
          </a:xfrm>
        </p:spPr>
        <p:txBody>
          <a:bodyPr/>
          <a:lstStyle/>
          <a:p>
            <a:r>
              <a:rPr lang="en-US" dirty="0"/>
              <a:t>Click to edit Master title style</a:t>
            </a:r>
          </a:p>
        </p:txBody>
      </p:sp>
      <p:sp>
        <p:nvSpPr>
          <p:cNvPr id="4" name="Picture Placeholder 3"/>
          <p:cNvSpPr>
            <a:spLocks noGrp="1"/>
          </p:cNvSpPr>
          <p:nvPr>
            <p:ph type="pic" sz="quarter" idx="10"/>
          </p:nvPr>
        </p:nvSpPr>
        <p:spPr>
          <a:xfrm>
            <a:off x="914400" y="1397000"/>
            <a:ext cx="2438400" cy="1476165"/>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anchor="ctr">
            <a:normAutofit/>
          </a:bodyPr>
          <a:lstStyle>
            <a:lvl1pPr marL="0" indent="0" algn="ctr">
              <a:buNone/>
              <a:defRPr sz="1400"/>
            </a:lvl1pPr>
          </a:lstStyle>
          <a:p>
            <a:endParaRPr lang="en-US" dirty="0"/>
          </a:p>
        </p:txBody>
      </p:sp>
      <p:sp>
        <p:nvSpPr>
          <p:cNvPr id="5" name="Picture Placeholder 3"/>
          <p:cNvSpPr>
            <a:spLocks noGrp="1"/>
          </p:cNvSpPr>
          <p:nvPr>
            <p:ph type="pic" sz="quarter" idx="11"/>
          </p:nvPr>
        </p:nvSpPr>
        <p:spPr>
          <a:xfrm>
            <a:off x="3556000" y="1397000"/>
            <a:ext cx="2438400" cy="1476165"/>
          </a:xfrm>
          <a:solidFill>
            <a:schemeClr val="bg1">
              <a:lumMod val="95000"/>
            </a:schemeClr>
          </a:solidFill>
          <a:ln w="3175">
            <a:solidFill>
              <a:schemeClr val="bg1">
                <a:lumMod val="50000"/>
                <a:alpha val="40000"/>
              </a:schemeClr>
            </a:solidFill>
          </a:ln>
          <a:effectLst>
            <a:outerShdw dist="50800" dir="5400000" algn="t" rotWithShape="0">
              <a:schemeClr val="accent3"/>
            </a:outerShdw>
          </a:effectLst>
        </p:spPr>
        <p:txBody>
          <a:bodyPr anchor="ctr">
            <a:normAutofit/>
          </a:bodyPr>
          <a:lstStyle>
            <a:lvl1pPr marL="0" indent="0" algn="ctr">
              <a:buNone/>
              <a:defRPr sz="1400"/>
            </a:lvl1pPr>
          </a:lstStyle>
          <a:p>
            <a:endParaRPr lang="en-US"/>
          </a:p>
        </p:txBody>
      </p:sp>
      <p:sp>
        <p:nvSpPr>
          <p:cNvPr id="6" name="Picture Placeholder 3"/>
          <p:cNvSpPr>
            <a:spLocks noGrp="1"/>
          </p:cNvSpPr>
          <p:nvPr>
            <p:ph type="pic" sz="quarter" idx="12"/>
          </p:nvPr>
        </p:nvSpPr>
        <p:spPr>
          <a:xfrm>
            <a:off x="6197600" y="1397000"/>
            <a:ext cx="2438400" cy="1476165"/>
          </a:xfrm>
          <a:solidFill>
            <a:schemeClr val="bg1">
              <a:lumMod val="95000"/>
            </a:schemeClr>
          </a:solidFill>
          <a:ln w="3175">
            <a:solidFill>
              <a:schemeClr val="bg1">
                <a:lumMod val="50000"/>
                <a:alpha val="40000"/>
              </a:schemeClr>
            </a:solidFill>
          </a:ln>
          <a:effectLst>
            <a:outerShdw dist="50800" dir="5400000" algn="t" rotWithShape="0">
              <a:schemeClr val="accent5"/>
            </a:outerShdw>
          </a:effectLst>
        </p:spPr>
        <p:txBody>
          <a:bodyPr anchor="ctr">
            <a:normAutofit/>
          </a:bodyPr>
          <a:lstStyle>
            <a:lvl1pPr marL="0" indent="0" algn="ctr">
              <a:buNone/>
              <a:defRPr sz="1400"/>
            </a:lvl1pPr>
          </a:lstStyle>
          <a:p>
            <a:endParaRPr lang="en-US"/>
          </a:p>
        </p:txBody>
      </p:sp>
      <p:sp>
        <p:nvSpPr>
          <p:cNvPr id="7" name="Picture Placeholder 3"/>
          <p:cNvSpPr>
            <a:spLocks noGrp="1"/>
          </p:cNvSpPr>
          <p:nvPr>
            <p:ph type="pic" sz="quarter" idx="13"/>
          </p:nvPr>
        </p:nvSpPr>
        <p:spPr>
          <a:xfrm>
            <a:off x="8839200" y="1397000"/>
            <a:ext cx="2438400" cy="1476165"/>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anchor="ctr">
            <a:normAutofit/>
          </a:bodyPr>
          <a:lstStyle>
            <a:lvl1pPr marL="0" indent="0" algn="ctr">
              <a:buNone/>
              <a:defRPr sz="1400"/>
            </a:lvl1pPr>
          </a:lstStyle>
          <a:p>
            <a:endParaRPr lang="en-US"/>
          </a:p>
        </p:txBody>
      </p:sp>
      <p:sp>
        <p:nvSpPr>
          <p:cNvPr id="14" name="Content Placeholder 13"/>
          <p:cNvSpPr>
            <a:spLocks noGrp="1"/>
          </p:cNvSpPr>
          <p:nvPr>
            <p:ph sz="quarter" idx="18"/>
          </p:nvPr>
        </p:nvSpPr>
        <p:spPr>
          <a:xfrm>
            <a:off x="914400" y="3055281"/>
            <a:ext cx="2441448"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3"/>
          <p:cNvSpPr>
            <a:spLocks noGrp="1"/>
          </p:cNvSpPr>
          <p:nvPr>
            <p:ph sz="quarter" idx="19"/>
          </p:nvPr>
        </p:nvSpPr>
        <p:spPr>
          <a:xfrm>
            <a:off x="3554984" y="3055281"/>
            <a:ext cx="2441448"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13"/>
          <p:cNvSpPr>
            <a:spLocks noGrp="1"/>
          </p:cNvSpPr>
          <p:nvPr>
            <p:ph sz="quarter" idx="20"/>
          </p:nvPr>
        </p:nvSpPr>
        <p:spPr>
          <a:xfrm>
            <a:off x="6195568" y="3055281"/>
            <a:ext cx="2441448"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3"/>
          <p:cNvSpPr>
            <a:spLocks noGrp="1"/>
          </p:cNvSpPr>
          <p:nvPr>
            <p:ph sz="quarter" idx="21"/>
          </p:nvPr>
        </p:nvSpPr>
        <p:spPr>
          <a:xfrm>
            <a:off x="8836152" y="3055281"/>
            <a:ext cx="2441448"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4"/>
          <p:cNvSpPr>
            <a:spLocks noGrp="1"/>
          </p:cNvSpPr>
          <p:nvPr>
            <p:ph type="body" sz="quarter" idx="22" hasCustomPrompt="1"/>
          </p:nvPr>
        </p:nvSpPr>
        <p:spPr>
          <a:xfrm>
            <a:off x="914400" y="981911"/>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8501819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hree Tall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3328416" cy="1472184"/>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4431792" y="1397000"/>
            <a:ext cx="3328416" cy="1472184"/>
          </a:xfrm>
          <a:solidFill>
            <a:schemeClr val="bg1">
              <a:lumMod val="95000"/>
            </a:schemeClr>
          </a:solidFill>
          <a:ln w="3175">
            <a:solidFill>
              <a:schemeClr val="bg1">
                <a:lumMod val="50000"/>
                <a:alpha val="40000"/>
              </a:schemeClr>
            </a:solidFill>
          </a:ln>
          <a:effectLst>
            <a:outerShdw dist="50800" dir="5400000" algn="t" rotWithShape="0">
              <a:schemeClr val="accent4"/>
            </a:outerShdw>
          </a:effectLst>
        </p:spPr>
        <p:txBody>
          <a:bodyPr vert="horz" lIns="0" tIns="0" rIns="0" bIns="0" rtlCol="0" anchor="ctr">
            <a:normAutofit/>
          </a:bodyPr>
          <a:lstStyle>
            <a:lvl1pPr marL="0" indent="0" algn="ctr">
              <a:buNone/>
              <a:defRPr lang="en-US" sz="1400"/>
            </a:lvl1pPr>
          </a:lstStyle>
          <a:p>
            <a:pPr lvl="0"/>
            <a:endParaRPr lang="en-US"/>
          </a:p>
        </p:txBody>
      </p:sp>
      <p:sp>
        <p:nvSpPr>
          <p:cNvPr id="6" name="Picture Placeholder 3"/>
          <p:cNvSpPr>
            <a:spLocks noGrp="1"/>
          </p:cNvSpPr>
          <p:nvPr>
            <p:ph type="pic" sz="quarter" idx="12"/>
          </p:nvPr>
        </p:nvSpPr>
        <p:spPr>
          <a:xfrm>
            <a:off x="7949184" y="1397000"/>
            <a:ext cx="3328416" cy="1472184"/>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11" name="Content Placeholder 13"/>
          <p:cNvSpPr>
            <a:spLocks noGrp="1"/>
          </p:cNvSpPr>
          <p:nvPr>
            <p:ph sz="quarter" idx="18"/>
          </p:nvPr>
        </p:nvSpPr>
        <p:spPr>
          <a:xfrm>
            <a:off x="914400" y="3055281"/>
            <a:ext cx="3328416"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3"/>
          <p:cNvSpPr>
            <a:spLocks noGrp="1"/>
          </p:cNvSpPr>
          <p:nvPr>
            <p:ph sz="quarter" idx="19"/>
          </p:nvPr>
        </p:nvSpPr>
        <p:spPr>
          <a:xfrm>
            <a:off x="4431792" y="3055281"/>
            <a:ext cx="3328416"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3"/>
          <p:cNvSpPr>
            <a:spLocks noGrp="1"/>
          </p:cNvSpPr>
          <p:nvPr>
            <p:ph sz="quarter" idx="20"/>
          </p:nvPr>
        </p:nvSpPr>
        <p:spPr>
          <a:xfrm>
            <a:off x="7949184" y="3055281"/>
            <a:ext cx="3328416"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810474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hree Tall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73039"/>
            <a:ext cx="10363200" cy="817561"/>
          </a:xfrm>
        </p:spPr>
        <p:txBody>
          <a:bodyPr/>
          <a:lstStyle/>
          <a:p>
            <a:r>
              <a:rPr lang="en-US" dirty="0"/>
              <a:t>Click to edit Master title style</a:t>
            </a:r>
          </a:p>
        </p:txBody>
      </p:sp>
      <p:sp>
        <p:nvSpPr>
          <p:cNvPr id="4" name="Picture Placeholder 3"/>
          <p:cNvSpPr>
            <a:spLocks noGrp="1"/>
          </p:cNvSpPr>
          <p:nvPr>
            <p:ph type="pic" sz="quarter" idx="10"/>
          </p:nvPr>
        </p:nvSpPr>
        <p:spPr>
          <a:xfrm>
            <a:off x="914400" y="1397000"/>
            <a:ext cx="3328416" cy="1472184"/>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4431792" y="1397000"/>
            <a:ext cx="3328416" cy="1472184"/>
          </a:xfrm>
          <a:solidFill>
            <a:schemeClr val="bg1">
              <a:lumMod val="95000"/>
            </a:schemeClr>
          </a:solidFill>
          <a:ln w="3175">
            <a:solidFill>
              <a:schemeClr val="bg1">
                <a:lumMod val="50000"/>
                <a:alpha val="40000"/>
              </a:schemeClr>
            </a:solidFill>
          </a:ln>
          <a:effectLst>
            <a:outerShdw dist="50800" dir="5400000" algn="t" rotWithShape="0">
              <a:schemeClr val="accent4"/>
            </a:outerShdw>
          </a:effectLst>
        </p:spPr>
        <p:txBody>
          <a:bodyPr vert="horz" lIns="0" tIns="0" rIns="0" bIns="0" rtlCol="0" anchor="ctr">
            <a:normAutofit/>
          </a:bodyPr>
          <a:lstStyle>
            <a:lvl1pPr marL="0" indent="0" algn="ctr">
              <a:buNone/>
              <a:defRPr lang="en-US" sz="1400"/>
            </a:lvl1pPr>
          </a:lstStyle>
          <a:p>
            <a:pPr lvl="0"/>
            <a:endParaRPr lang="en-US"/>
          </a:p>
        </p:txBody>
      </p:sp>
      <p:sp>
        <p:nvSpPr>
          <p:cNvPr id="6" name="Picture Placeholder 3"/>
          <p:cNvSpPr>
            <a:spLocks noGrp="1"/>
          </p:cNvSpPr>
          <p:nvPr>
            <p:ph type="pic" sz="quarter" idx="12"/>
          </p:nvPr>
        </p:nvSpPr>
        <p:spPr>
          <a:xfrm>
            <a:off x="7949184" y="1397000"/>
            <a:ext cx="3328416" cy="1472184"/>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11" name="Content Placeholder 13"/>
          <p:cNvSpPr>
            <a:spLocks noGrp="1"/>
          </p:cNvSpPr>
          <p:nvPr>
            <p:ph sz="quarter" idx="18"/>
          </p:nvPr>
        </p:nvSpPr>
        <p:spPr>
          <a:xfrm>
            <a:off x="914400" y="3055281"/>
            <a:ext cx="3328416"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3"/>
          <p:cNvSpPr>
            <a:spLocks noGrp="1"/>
          </p:cNvSpPr>
          <p:nvPr>
            <p:ph sz="quarter" idx="19"/>
          </p:nvPr>
        </p:nvSpPr>
        <p:spPr>
          <a:xfrm>
            <a:off x="4431792" y="3055281"/>
            <a:ext cx="3328416"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3"/>
          <p:cNvSpPr>
            <a:spLocks noGrp="1"/>
          </p:cNvSpPr>
          <p:nvPr>
            <p:ph sz="quarter" idx="20"/>
          </p:nvPr>
        </p:nvSpPr>
        <p:spPr>
          <a:xfrm>
            <a:off x="7949184" y="3055281"/>
            <a:ext cx="3328416"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4"/>
          <p:cNvSpPr>
            <a:spLocks noGrp="1"/>
          </p:cNvSpPr>
          <p:nvPr>
            <p:ph type="body" sz="quarter" idx="21" hasCustomPrompt="1"/>
          </p:nvPr>
        </p:nvSpPr>
        <p:spPr>
          <a:xfrm>
            <a:off x="914400" y="990600"/>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391664632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Tall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5085589" cy="1472184"/>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6192011" y="1397000"/>
            <a:ext cx="5085589" cy="1472184"/>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7" name="Content Placeholder 13"/>
          <p:cNvSpPr>
            <a:spLocks noGrp="1"/>
          </p:cNvSpPr>
          <p:nvPr>
            <p:ph sz="quarter" idx="18"/>
          </p:nvPr>
        </p:nvSpPr>
        <p:spPr>
          <a:xfrm>
            <a:off x="914400" y="3055281"/>
            <a:ext cx="5084064"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3"/>
          <p:cNvSpPr>
            <a:spLocks noGrp="1"/>
          </p:cNvSpPr>
          <p:nvPr>
            <p:ph sz="quarter" idx="19"/>
          </p:nvPr>
        </p:nvSpPr>
        <p:spPr>
          <a:xfrm>
            <a:off x="6193536" y="3055281"/>
            <a:ext cx="5084064"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505835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V3 TITLE (Long Titles)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344400" cy="6943725"/>
          </a:xfrm>
          <a:prstGeom prst="rect">
            <a:avLst/>
          </a:prstGeom>
        </p:spPr>
      </p:pic>
      <p:sp>
        <p:nvSpPr>
          <p:cNvPr id="2" name="Title 1"/>
          <p:cNvSpPr>
            <a:spLocks noGrp="1"/>
          </p:cNvSpPr>
          <p:nvPr>
            <p:ph type="ctrTitle" hasCustomPrompt="1"/>
          </p:nvPr>
        </p:nvSpPr>
        <p:spPr>
          <a:xfrm>
            <a:off x="1143000" y="1905000"/>
            <a:ext cx="9906000" cy="1470025"/>
          </a:xfrm>
        </p:spPr>
        <p:txBody>
          <a:bodyPr>
            <a:noAutofit/>
          </a:bodyPr>
          <a:lstStyle>
            <a:lvl1pPr algn="l">
              <a:lnSpc>
                <a:spcPct val="120000"/>
              </a:lnSpc>
              <a:defRPr sz="3200" b="1" baseline="0">
                <a:solidFill>
                  <a:schemeClr val="tx1"/>
                </a:solidFill>
              </a:defRPr>
            </a:lvl1pPr>
          </a:lstStyle>
          <a:p>
            <a:r>
              <a:rPr lang="en-US" dirty="0"/>
              <a:t>Click to add Presentation Title (for long titles)</a:t>
            </a:r>
          </a:p>
        </p:txBody>
      </p:sp>
      <p:sp>
        <p:nvSpPr>
          <p:cNvPr id="3" name="Subtitle 2"/>
          <p:cNvSpPr>
            <a:spLocks noGrp="1"/>
          </p:cNvSpPr>
          <p:nvPr>
            <p:ph type="subTitle" idx="1" hasCustomPrompt="1"/>
          </p:nvPr>
        </p:nvSpPr>
        <p:spPr>
          <a:xfrm>
            <a:off x="1066800" y="5334000"/>
            <a:ext cx="7924800" cy="762000"/>
          </a:xfrm>
        </p:spPr>
        <p:txBody>
          <a:bodyPr/>
          <a:lstStyle>
            <a:lvl1pPr marL="0" indent="0" algn="l">
              <a:lnSpc>
                <a:spcPct val="120000"/>
              </a:lnSpc>
              <a:buNone/>
              <a:defRPr sz="1800" b="1"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add Presenter Credits</a:t>
            </a:r>
            <a:br>
              <a:rPr lang="en-US" dirty="0"/>
            </a:br>
            <a:r>
              <a:rPr lang="en-US" dirty="0"/>
              <a:t>and Date</a:t>
            </a:r>
          </a:p>
          <a:p>
            <a:endParaRPr lang="en-US" dirty="0"/>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5752" y="5340096"/>
            <a:ext cx="2095500" cy="828675"/>
          </a:xfrm>
          <a:prstGeom prst="rect">
            <a:avLst/>
          </a:prstGeom>
        </p:spPr>
      </p:pic>
    </p:spTree>
    <p:extLst>
      <p:ext uri="{BB962C8B-B14F-4D97-AF65-F5344CB8AC3E}">
        <p14:creationId xmlns:p14="http://schemas.microsoft.com/office/powerpoint/2010/main" val="8868211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Tall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dirty="0"/>
              <a:t>Click to edit Master title style</a:t>
            </a:r>
          </a:p>
        </p:txBody>
      </p:sp>
      <p:sp>
        <p:nvSpPr>
          <p:cNvPr id="4" name="Picture Placeholder 3"/>
          <p:cNvSpPr>
            <a:spLocks noGrp="1"/>
          </p:cNvSpPr>
          <p:nvPr>
            <p:ph type="pic" sz="quarter" idx="10"/>
          </p:nvPr>
        </p:nvSpPr>
        <p:spPr>
          <a:xfrm>
            <a:off x="914400" y="1397000"/>
            <a:ext cx="5085589" cy="1472184"/>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6192011" y="1397000"/>
            <a:ext cx="5085589" cy="1472184"/>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7" name="Content Placeholder 13"/>
          <p:cNvSpPr>
            <a:spLocks noGrp="1"/>
          </p:cNvSpPr>
          <p:nvPr>
            <p:ph sz="quarter" idx="18"/>
          </p:nvPr>
        </p:nvSpPr>
        <p:spPr>
          <a:xfrm>
            <a:off x="914400" y="3055281"/>
            <a:ext cx="5084064"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3"/>
          <p:cNvSpPr>
            <a:spLocks noGrp="1"/>
          </p:cNvSpPr>
          <p:nvPr>
            <p:ph sz="quarter" idx="19"/>
          </p:nvPr>
        </p:nvSpPr>
        <p:spPr>
          <a:xfrm>
            <a:off x="6193536" y="3055281"/>
            <a:ext cx="5084064"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4"/>
          <p:cNvSpPr>
            <a:spLocks noGrp="1"/>
          </p:cNvSpPr>
          <p:nvPr>
            <p:ph type="body" sz="quarter" idx="20" hasCustomPrompt="1"/>
          </p:nvPr>
        </p:nvSpPr>
        <p:spPr>
          <a:xfrm>
            <a:off x="914400" y="933450"/>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27996341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Eight Gri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3384" y="1397000"/>
            <a:ext cx="2438400" cy="1476165"/>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3554984" y="1397000"/>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6196584" y="1397000"/>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7" name="Picture Placeholder 3"/>
          <p:cNvSpPr>
            <a:spLocks noGrp="1"/>
          </p:cNvSpPr>
          <p:nvPr>
            <p:ph type="pic" sz="quarter" idx="13"/>
          </p:nvPr>
        </p:nvSpPr>
        <p:spPr>
          <a:xfrm>
            <a:off x="8838184" y="1397000"/>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4" name="Content Placeholder 13"/>
          <p:cNvSpPr>
            <a:spLocks noGrp="1"/>
          </p:cNvSpPr>
          <p:nvPr>
            <p:ph sz="quarter" idx="18"/>
          </p:nvPr>
        </p:nvSpPr>
        <p:spPr>
          <a:xfrm>
            <a:off x="913384" y="4717007"/>
            <a:ext cx="2441448" cy="1326605"/>
          </a:xfrm>
        </p:spPr>
        <p:txBody>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3"/>
          <p:cNvSpPr>
            <a:spLocks noGrp="1"/>
          </p:cNvSpPr>
          <p:nvPr>
            <p:ph sz="quarter" idx="19"/>
          </p:nvPr>
        </p:nvSpPr>
        <p:spPr>
          <a:xfrm>
            <a:off x="3553968" y="4717007"/>
            <a:ext cx="2441448" cy="1326605"/>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13"/>
          <p:cNvSpPr>
            <a:spLocks noGrp="1"/>
          </p:cNvSpPr>
          <p:nvPr>
            <p:ph sz="quarter" idx="20"/>
          </p:nvPr>
        </p:nvSpPr>
        <p:spPr>
          <a:xfrm>
            <a:off x="6194552" y="4717007"/>
            <a:ext cx="2441448" cy="1326605"/>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3"/>
          <p:cNvSpPr>
            <a:spLocks noGrp="1"/>
          </p:cNvSpPr>
          <p:nvPr>
            <p:ph sz="quarter" idx="21"/>
          </p:nvPr>
        </p:nvSpPr>
        <p:spPr>
          <a:xfrm>
            <a:off x="8835136" y="4717007"/>
            <a:ext cx="2441448" cy="1326605"/>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3"/>
          <p:cNvSpPr>
            <a:spLocks noGrp="1"/>
          </p:cNvSpPr>
          <p:nvPr>
            <p:ph type="pic" sz="quarter" idx="22"/>
          </p:nvPr>
        </p:nvSpPr>
        <p:spPr>
          <a:xfrm>
            <a:off x="913384" y="3057004"/>
            <a:ext cx="2438400" cy="1476165"/>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12" name="Picture Placeholder 3"/>
          <p:cNvSpPr>
            <a:spLocks noGrp="1"/>
          </p:cNvSpPr>
          <p:nvPr>
            <p:ph type="pic" sz="quarter" idx="23"/>
          </p:nvPr>
        </p:nvSpPr>
        <p:spPr>
          <a:xfrm>
            <a:off x="3554984" y="3057004"/>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3" name="Picture Placeholder 3"/>
          <p:cNvSpPr>
            <a:spLocks noGrp="1"/>
          </p:cNvSpPr>
          <p:nvPr>
            <p:ph type="pic" sz="quarter" idx="24"/>
          </p:nvPr>
        </p:nvSpPr>
        <p:spPr>
          <a:xfrm>
            <a:off x="6196584" y="3057004"/>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6" name="Picture Placeholder 3"/>
          <p:cNvSpPr>
            <a:spLocks noGrp="1"/>
          </p:cNvSpPr>
          <p:nvPr>
            <p:ph type="pic" sz="quarter" idx="25"/>
          </p:nvPr>
        </p:nvSpPr>
        <p:spPr>
          <a:xfrm>
            <a:off x="8838184" y="3057004"/>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Tree>
    <p:extLst>
      <p:ext uri="{BB962C8B-B14F-4D97-AF65-F5344CB8AC3E}">
        <p14:creationId xmlns:p14="http://schemas.microsoft.com/office/powerpoint/2010/main" val="24806584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Eight Grid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3384" y="138590"/>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3384" y="1397000"/>
            <a:ext cx="2438400" cy="1476165"/>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3554984" y="1397000"/>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6196584" y="1397000"/>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7" name="Picture Placeholder 3"/>
          <p:cNvSpPr>
            <a:spLocks noGrp="1"/>
          </p:cNvSpPr>
          <p:nvPr>
            <p:ph type="pic" sz="quarter" idx="13"/>
          </p:nvPr>
        </p:nvSpPr>
        <p:spPr>
          <a:xfrm>
            <a:off x="8838184" y="1397000"/>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4" name="Content Placeholder 13"/>
          <p:cNvSpPr>
            <a:spLocks noGrp="1"/>
          </p:cNvSpPr>
          <p:nvPr>
            <p:ph sz="quarter" idx="18"/>
          </p:nvPr>
        </p:nvSpPr>
        <p:spPr>
          <a:xfrm>
            <a:off x="913384" y="4717007"/>
            <a:ext cx="2441448" cy="1326605"/>
          </a:xfrm>
        </p:spPr>
        <p:txBody>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3"/>
          <p:cNvSpPr>
            <a:spLocks noGrp="1"/>
          </p:cNvSpPr>
          <p:nvPr>
            <p:ph sz="quarter" idx="19"/>
          </p:nvPr>
        </p:nvSpPr>
        <p:spPr>
          <a:xfrm>
            <a:off x="3553968" y="4717007"/>
            <a:ext cx="2441448" cy="1326605"/>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13"/>
          <p:cNvSpPr>
            <a:spLocks noGrp="1"/>
          </p:cNvSpPr>
          <p:nvPr>
            <p:ph sz="quarter" idx="20"/>
          </p:nvPr>
        </p:nvSpPr>
        <p:spPr>
          <a:xfrm>
            <a:off x="6194552" y="4717007"/>
            <a:ext cx="2441448" cy="1326605"/>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3"/>
          <p:cNvSpPr>
            <a:spLocks noGrp="1"/>
          </p:cNvSpPr>
          <p:nvPr>
            <p:ph sz="quarter" idx="21"/>
          </p:nvPr>
        </p:nvSpPr>
        <p:spPr>
          <a:xfrm>
            <a:off x="8835136" y="4717007"/>
            <a:ext cx="2441448" cy="1326605"/>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3"/>
          <p:cNvSpPr>
            <a:spLocks noGrp="1"/>
          </p:cNvSpPr>
          <p:nvPr>
            <p:ph type="pic" sz="quarter" idx="22"/>
          </p:nvPr>
        </p:nvSpPr>
        <p:spPr>
          <a:xfrm>
            <a:off x="913384" y="3057004"/>
            <a:ext cx="2438400" cy="1476165"/>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12" name="Picture Placeholder 3"/>
          <p:cNvSpPr>
            <a:spLocks noGrp="1"/>
          </p:cNvSpPr>
          <p:nvPr>
            <p:ph type="pic" sz="quarter" idx="23"/>
          </p:nvPr>
        </p:nvSpPr>
        <p:spPr>
          <a:xfrm>
            <a:off x="3554984" y="3057004"/>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3" name="Picture Placeholder 3"/>
          <p:cNvSpPr>
            <a:spLocks noGrp="1"/>
          </p:cNvSpPr>
          <p:nvPr>
            <p:ph type="pic" sz="quarter" idx="24"/>
          </p:nvPr>
        </p:nvSpPr>
        <p:spPr>
          <a:xfrm>
            <a:off x="6196584" y="3057004"/>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6" name="Picture Placeholder 3"/>
          <p:cNvSpPr>
            <a:spLocks noGrp="1"/>
          </p:cNvSpPr>
          <p:nvPr>
            <p:ph type="pic" sz="quarter" idx="25"/>
          </p:nvPr>
        </p:nvSpPr>
        <p:spPr>
          <a:xfrm>
            <a:off x="8838184" y="3057004"/>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7" name="Text Placeholder 4"/>
          <p:cNvSpPr>
            <a:spLocks noGrp="1"/>
          </p:cNvSpPr>
          <p:nvPr>
            <p:ph type="body" sz="quarter" idx="26" hasCustomPrompt="1"/>
          </p:nvPr>
        </p:nvSpPr>
        <p:spPr>
          <a:xfrm>
            <a:off x="914400" y="933450"/>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16876341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ix Gri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5" name="Picture Placeholder 3"/>
          <p:cNvSpPr>
            <a:spLocks noGrp="1"/>
          </p:cNvSpPr>
          <p:nvPr>
            <p:ph type="pic" sz="quarter" idx="11"/>
          </p:nvPr>
        </p:nvSpPr>
        <p:spPr>
          <a:xfrm>
            <a:off x="4431792" y="1397000"/>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7949184" y="1397000"/>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1" name="Content Placeholder 13"/>
          <p:cNvSpPr>
            <a:spLocks noGrp="1"/>
          </p:cNvSpPr>
          <p:nvPr>
            <p:ph sz="quarter" idx="18"/>
          </p:nvPr>
        </p:nvSpPr>
        <p:spPr>
          <a:xfrm>
            <a:off x="914400" y="4720990"/>
            <a:ext cx="3328416" cy="1370248"/>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3"/>
          <p:cNvSpPr>
            <a:spLocks noGrp="1"/>
          </p:cNvSpPr>
          <p:nvPr>
            <p:ph sz="quarter" idx="19"/>
          </p:nvPr>
        </p:nvSpPr>
        <p:spPr>
          <a:xfrm>
            <a:off x="4431792" y="4720990"/>
            <a:ext cx="3328416" cy="1370248"/>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3"/>
          <p:cNvSpPr>
            <a:spLocks noGrp="1"/>
          </p:cNvSpPr>
          <p:nvPr>
            <p:ph sz="quarter" idx="20"/>
          </p:nvPr>
        </p:nvSpPr>
        <p:spPr>
          <a:xfrm>
            <a:off x="7949184" y="4720990"/>
            <a:ext cx="3328416" cy="1370248"/>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3"/>
          <p:cNvSpPr>
            <a:spLocks noGrp="1"/>
          </p:cNvSpPr>
          <p:nvPr>
            <p:ph type="pic" sz="quarter" idx="23"/>
          </p:nvPr>
        </p:nvSpPr>
        <p:spPr>
          <a:xfrm>
            <a:off x="914400" y="3060985"/>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5" name="Picture Placeholder 3"/>
          <p:cNvSpPr>
            <a:spLocks noGrp="1"/>
          </p:cNvSpPr>
          <p:nvPr>
            <p:ph type="pic" sz="quarter" idx="24"/>
          </p:nvPr>
        </p:nvSpPr>
        <p:spPr>
          <a:xfrm>
            <a:off x="4431792" y="3060985"/>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6" name="Picture Placeholder 3"/>
          <p:cNvSpPr>
            <a:spLocks noGrp="1"/>
          </p:cNvSpPr>
          <p:nvPr>
            <p:ph type="pic" sz="quarter" idx="25"/>
          </p:nvPr>
        </p:nvSpPr>
        <p:spPr>
          <a:xfrm>
            <a:off x="7949184" y="3060985"/>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Tree>
    <p:extLst>
      <p:ext uri="{BB962C8B-B14F-4D97-AF65-F5344CB8AC3E}">
        <p14:creationId xmlns:p14="http://schemas.microsoft.com/office/powerpoint/2010/main" val="26606056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ix Grid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5" name="Picture Placeholder 3"/>
          <p:cNvSpPr>
            <a:spLocks noGrp="1"/>
          </p:cNvSpPr>
          <p:nvPr>
            <p:ph type="pic" sz="quarter" idx="11"/>
          </p:nvPr>
        </p:nvSpPr>
        <p:spPr>
          <a:xfrm>
            <a:off x="4431792" y="1397000"/>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7949184" y="1397000"/>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1" name="Content Placeholder 13"/>
          <p:cNvSpPr>
            <a:spLocks noGrp="1"/>
          </p:cNvSpPr>
          <p:nvPr>
            <p:ph sz="quarter" idx="18"/>
          </p:nvPr>
        </p:nvSpPr>
        <p:spPr>
          <a:xfrm>
            <a:off x="914400" y="4720990"/>
            <a:ext cx="3328416" cy="1370248"/>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3"/>
          <p:cNvSpPr>
            <a:spLocks noGrp="1"/>
          </p:cNvSpPr>
          <p:nvPr>
            <p:ph sz="quarter" idx="19"/>
          </p:nvPr>
        </p:nvSpPr>
        <p:spPr>
          <a:xfrm>
            <a:off x="4431792" y="4720990"/>
            <a:ext cx="3328416" cy="1370248"/>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3"/>
          <p:cNvSpPr>
            <a:spLocks noGrp="1"/>
          </p:cNvSpPr>
          <p:nvPr>
            <p:ph sz="quarter" idx="20"/>
          </p:nvPr>
        </p:nvSpPr>
        <p:spPr>
          <a:xfrm>
            <a:off x="7949184" y="4720990"/>
            <a:ext cx="3328416" cy="1370248"/>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3"/>
          <p:cNvSpPr>
            <a:spLocks noGrp="1"/>
          </p:cNvSpPr>
          <p:nvPr>
            <p:ph type="pic" sz="quarter" idx="23"/>
          </p:nvPr>
        </p:nvSpPr>
        <p:spPr>
          <a:xfrm>
            <a:off x="914400" y="3060985"/>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5" name="Picture Placeholder 3"/>
          <p:cNvSpPr>
            <a:spLocks noGrp="1"/>
          </p:cNvSpPr>
          <p:nvPr>
            <p:ph type="pic" sz="quarter" idx="24"/>
          </p:nvPr>
        </p:nvSpPr>
        <p:spPr>
          <a:xfrm>
            <a:off x="4431792" y="3060985"/>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6" name="Picture Placeholder 3"/>
          <p:cNvSpPr>
            <a:spLocks noGrp="1"/>
          </p:cNvSpPr>
          <p:nvPr>
            <p:ph type="pic" sz="quarter" idx="25"/>
          </p:nvPr>
        </p:nvSpPr>
        <p:spPr>
          <a:xfrm>
            <a:off x="7949184" y="3060985"/>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7" name="Text Placeholder 4"/>
          <p:cNvSpPr>
            <a:spLocks noGrp="1"/>
          </p:cNvSpPr>
          <p:nvPr>
            <p:ph type="body" sz="quarter" idx="26" hasCustomPrompt="1"/>
          </p:nvPr>
        </p:nvSpPr>
        <p:spPr>
          <a:xfrm>
            <a:off x="914400" y="990600"/>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170397619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ur Gri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5925" y="1397000"/>
            <a:ext cx="5085589"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5" name="Picture Placeholder 3"/>
          <p:cNvSpPr>
            <a:spLocks noGrp="1"/>
          </p:cNvSpPr>
          <p:nvPr>
            <p:ph type="pic" sz="quarter" idx="11"/>
          </p:nvPr>
        </p:nvSpPr>
        <p:spPr>
          <a:xfrm>
            <a:off x="6193536" y="1397000"/>
            <a:ext cx="5085589"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7" name="Content Placeholder 13"/>
          <p:cNvSpPr>
            <a:spLocks noGrp="1"/>
          </p:cNvSpPr>
          <p:nvPr>
            <p:ph sz="quarter" idx="18"/>
          </p:nvPr>
        </p:nvSpPr>
        <p:spPr>
          <a:xfrm>
            <a:off x="914400" y="4704405"/>
            <a:ext cx="5084064" cy="1339207"/>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3"/>
          <p:cNvSpPr>
            <a:spLocks noGrp="1"/>
          </p:cNvSpPr>
          <p:nvPr>
            <p:ph sz="quarter" idx="19"/>
          </p:nvPr>
        </p:nvSpPr>
        <p:spPr>
          <a:xfrm>
            <a:off x="6193536" y="4704405"/>
            <a:ext cx="5084064" cy="1339207"/>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3"/>
          <p:cNvSpPr>
            <a:spLocks noGrp="1"/>
          </p:cNvSpPr>
          <p:nvPr>
            <p:ph type="pic" sz="quarter" idx="24"/>
          </p:nvPr>
        </p:nvSpPr>
        <p:spPr>
          <a:xfrm>
            <a:off x="915925" y="3060985"/>
            <a:ext cx="5085589"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1" name="Picture Placeholder 3"/>
          <p:cNvSpPr>
            <a:spLocks noGrp="1"/>
          </p:cNvSpPr>
          <p:nvPr>
            <p:ph type="pic" sz="quarter" idx="25"/>
          </p:nvPr>
        </p:nvSpPr>
        <p:spPr>
          <a:xfrm>
            <a:off x="6193536" y="3060985"/>
            <a:ext cx="5085589"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Tree>
    <p:extLst>
      <p:ext uri="{BB962C8B-B14F-4D97-AF65-F5344CB8AC3E}">
        <p14:creationId xmlns:p14="http://schemas.microsoft.com/office/powerpoint/2010/main" val="347691575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Four Grid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87050"/>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5925" y="1397000"/>
            <a:ext cx="5085589"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5" name="Picture Placeholder 3"/>
          <p:cNvSpPr>
            <a:spLocks noGrp="1"/>
          </p:cNvSpPr>
          <p:nvPr>
            <p:ph type="pic" sz="quarter" idx="11"/>
          </p:nvPr>
        </p:nvSpPr>
        <p:spPr>
          <a:xfrm>
            <a:off x="6193536" y="1397000"/>
            <a:ext cx="5085589"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7" name="Content Placeholder 13"/>
          <p:cNvSpPr>
            <a:spLocks noGrp="1"/>
          </p:cNvSpPr>
          <p:nvPr>
            <p:ph sz="quarter" idx="18"/>
          </p:nvPr>
        </p:nvSpPr>
        <p:spPr>
          <a:xfrm>
            <a:off x="914400" y="4704405"/>
            <a:ext cx="5084064" cy="1339207"/>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3"/>
          <p:cNvSpPr>
            <a:spLocks noGrp="1"/>
          </p:cNvSpPr>
          <p:nvPr>
            <p:ph sz="quarter" idx="19"/>
          </p:nvPr>
        </p:nvSpPr>
        <p:spPr>
          <a:xfrm>
            <a:off x="6193536" y="4704405"/>
            <a:ext cx="5084064" cy="1339207"/>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3"/>
          <p:cNvSpPr>
            <a:spLocks noGrp="1"/>
          </p:cNvSpPr>
          <p:nvPr>
            <p:ph type="pic" sz="quarter" idx="24"/>
          </p:nvPr>
        </p:nvSpPr>
        <p:spPr>
          <a:xfrm>
            <a:off x="915925" y="3060985"/>
            <a:ext cx="5085589"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1" name="Picture Placeholder 3"/>
          <p:cNvSpPr>
            <a:spLocks noGrp="1"/>
          </p:cNvSpPr>
          <p:nvPr>
            <p:ph type="pic" sz="quarter" idx="25"/>
          </p:nvPr>
        </p:nvSpPr>
        <p:spPr>
          <a:xfrm>
            <a:off x="6193536" y="3060985"/>
            <a:ext cx="5085589"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2" name="Text Placeholder 4"/>
          <p:cNvSpPr>
            <a:spLocks noGrp="1"/>
          </p:cNvSpPr>
          <p:nvPr>
            <p:ph type="body" sz="quarter" idx="26" hasCustomPrompt="1"/>
          </p:nvPr>
        </p:nvSpPr>
        <p:spPr>
          <a:xfrm>
            <a:off x="914400" y="965868"/>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371891815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our Bar">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2438400" cy="4266109"/>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3556000" y="1396999"/>
            <a:ext cx="24384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6197600" y="1396999"/>
            <a:ext cx="24384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7" name="Picture Placeholder 3"/>
          <p:cNvSpPr>
            <a:spLocks noGrp="1"/>
          </p:cNvSpPr>
          <p:nvPr>
            <p:ph type="pic" sz="quarter" idx="13"/>
          </p:nvPr>
        </p:nvSpPr>
        <p:spPr>
          <a:xfrm>
            <a:off x="8839200" y="1396999"/>
            <a:ext cx="24384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dirty="0"/>
          </a:p>
        </p:txBody>
      </p:sp>
      <p:sp>
        <p:nvSpPr>
          <p:cNvPr id="8" name="Text Placeholder 7"/>
          <p:cNvSpPr>
            <a:spLocks noGrp="1"/>
          </p:cNvSpPr>
          <p:nvPr>
            <p:ph type="body" sz="quarter" idx="19"/>
          </p:nvPr>
        </p:nvSpPr>
        <p:spPr>
          <a:xfrm>
            <a:off x="914400" y="4628980"/>
            <a:ext cx="2441448" cy="1034129"/>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3" name="Text Placeholder 7"/>
          <p:cNvSpPr>
            <a:spLocks noGrp="1"/>
          </p:cNvSpPr>
          <p:nvPr>
            <p:ph type="body" sz="quarter" idx="20"/>
          </p:nvPr>
        </p:nvSpPr>
        <p:spPr>
          <a:xfrm>
            <a:off x="3554984" y="4628980"/>
            <a:ext cx="2441448" cy="1034129"/>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6" name="Text Placeholder 7"/>
          <p:cNvSpPr>
            <a:spLocks noGrp="1"/>
          </p:cNvSpPr>
          <p:nvPr>
            <p:ph type="body" sz="quarter" idx="21"/>
          </p:nvPr>
        </p:nvSpPr>
        <p:spPr>
          <a:xfrm>
            <a:off x="6195568" y="4628980"/>
            <a:ext cx="2441448" cy="1034129"/>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7" name="Text Placeholder 7"/>
          <p:cNvSpPr>
            <a:spLocks noGrp="1"/>
          </p:cNvSpPr>
          <p:nvPr>
            <p:ph type="body" sz="quarter" idx="22"/>
          </p:nvPr>
        </p:nvSpPr>
        <p:spPr>
          <a:xfrm>
            <a:off x="8836152" y="4628980"/>
            <a:ext cx="2441448" cy="1034129"/>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43696719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our Bar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73038"/>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2438400" cy="4266109"/>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3556000" y="1396999"/>
            <a:ext cx="24384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6197600" y="1396999"/>
            <a:ext cx="24384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dirty="0"/>
          </a:p>
        </p:txBody>
      </p:sp>
      <p:sp>
        <p:nvSpPr>
          <p:cNvPr id="7" name="Picture Placeholder 3"/>
          <p:cNvSpPr>
            <a:spLocks noGrp="1"/>
          </p:cNvSpPr>
          <p:nvPr>
            <p:ph type="pic" sz="quarter" idx="13"/>
          </p:nvPr>
        </p:nvSpPr>
        <p:spPr>
          <a:xfrm>
            <a:off x="8839200" y="1396999"/>
            <a:ext cx="24384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8" name="Text Placeholder 7"/>
          <p:cNvSpPr>
            <a:spLocks noGrp="1"/>
          </p:cNvSpPr>
          <p:nvPr>
            <p:ph type="body" sz="quarter" idx="19"/>
          </p:nvPr>
        </p:nvSpPr>
        <p:spPr>
          <a:xfrm>
            <a:off x="914400" y="4628980"/>
            <a:ext cx="2441448" cy="1034129"/>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3" name="Text Placeholder 7"/>
          <p:cNvSpPr>
            <a:spLocks noGrp="1"/>
          </p:cNvSpPr>
          <p:nvPr>
            <p:ph type="body" sz="quarter" idx="20"/>
          </p:nvPr>
        </p:nvSpPr>
        <p:spPr>
          <a:xfrm>
            <a:off x="3554984" y="4628980"/>
            <a:ext cx="2441448" cy="1034129"/>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6" name="Text Placeholder 7"/>
          <p:cNvSpPr>
            <a:spLocks noGrp="1"/>
          </p:cNvSpPr>
          <p:nvPr>
            <p:ph type="body" sz="quarter" idx="21"/>
          </p:nvPr>
        </p:nvSpPr>
        <p:spPr>
          <a:xfrm>
            <a:off x="6195568" y="4628980"/>
            <a:ext cx="2441448" cy="1034129"/>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7" name="Text Placeholder 7"/>
          <p:cNvSpPr>
            <a:spLocks noGrp="1"/>
          </p:cNvSpPr>
          <p:nvPr>
            <p:ph type="body" sz="quarter" idx="22"/>
          </p:nvPr>
        </p:nvSpPr>
        <p:spPr>
          <a:xfrm>
            <a:off x="8836152" y="4628980"/>
            <a:ext cx="2441448" cy="1034129"/>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1" name="Text Placeholder 4"/>
          <p:cNvSpPr>
            <a:spLocks noGrp="1"/>
          </p:cNvSpPr>
          <p:nvPr>
            <p:ph type="body" sz="quarter" idx="18" hasCustomPrompt="1"/>
          </p:nvPr>
        </p:nvSpPr>
        <p:spPr>
          <a:xfrm>
            <a:off x="914400" y="990599"/>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15890743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hree Bar">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3328416" cy="4266109"/>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4431792" y="1396999"/>
            <a:ext cx="3328416"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7949184" y="1396999"/>
            <a:ext cx="3328416"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9" name="Text Placeholder 7"/>
          <p:cNvSpPr>
            <a:spLocks noGrp="1"/>
          </p:cNvSpPr>
          <p:nvPr>
            <p:ph type="body" sz="quarter" idx="21"/>
          </p:nvPr>
        </p:nvSpPr>
        <p:spPr>
          <a:xfrm>
            <a:off x="914400" y="4628980"/>
            <a:ext cx="3328416" cy="1034129"/>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0" name="Text Placeholder 7"/>
          <p:cNvSpPr>
            <a:spLocks noGrp="1"/>
          </p:cNvSpPr>
          <p:nvPr>
            <p:ph type="body" sz="quarter" idx="22"/>
          </p:nvPr>
        </p:nvSpPr>
        <p:spPr>
          <a:xfrm>
            <a:off x="4431792" y="4628980"/>
            <a:ext cx="3328416" cy="1034129"/>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4" name="Text Placeholder 7"/>
          <p:cNvSpPr>
            <a:spLocks noGrp="1"/>
          </p:cNvSpPr>
          <p:nvPr>
            <p:ph type="body" sz="quarter" idx="23"/>
          </p:nvPr>
        </p:nvSpPr>
        <p:spPr>
          <a:xfrm>
            <a:off x="7949184" y="4628980"/>
            <a:ext cx="3328416" cy="1034129"/>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1835601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V3 TITLE (Short Titles)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344400" cy="6943725"/>
          </a:xfrm>
          <a:prstGeom prst="rect">
            <a:avLst/>
          </a:prstGeom>
        </p:spPr>
      </p:pic>
      <p:sp>
        <p:nvSpPr>
          <p:cNvPr id="2" name="Title 1"/>
          <p:cNvSpPr>
            <a:spLocks noGrp="1"/>
          </p:cNvSpPr>
          <p:nvPr>
            <p:ph type="ctrTitle" hasCustomPrompt="1"/>
          </p:nvPr>
        </p:nvSpPr>
        <p:spPr>
          <a:xfrm>
            <a:off x="1143000" y="1905000"/>
            <a:ext cx="9906000" cy="1470025"/>
          </a:xfrm>
        </p:spPr>
        <p:txBody>
          <a:bodyPr>
            <a:noAutofit/>
          </a:bodyPr>
          <a:lstStyle>
            <a:lvl1pPr algn="l">
              <a:lnSpc>
                <a:spcPct val="120000"/>
              </a:lnSpc>
              <a:defRPr sz="5200" b="1" baseline="0">
                <a:solidFill>
                  <a:schemeClr val="tx1"/>
                </a:solidFill>
              </a:defRPr>
            </a:lvl1pPr>
          </a:lstStyle>
          <a:p>
            <a:r>
              <a:rPr lang="en-US" dirty="0"/>
              <a:t>Click to add Presentation Title</a:t>
            </a:r>
          </a:p>
        </p:txBody>
      </p:sp>
      <p:sp>
        <p:nvSpPr>
          <p:cNvPr id="3" name="Subtitle 2"/>
          <p:cNvSpPr>
            <a:spLocks noGrp="1"/>
          </p:cNvSpPr>
          <p:nvPr>
            <p:ph type="subTitle" idx="1" hasCustomPrompt="1"/>
          </p:nvPr>
        </p:nvSpPr>
        <p:spPr>
          <a:xfrm>
            <a:off x="1066800" y="5334000"/>
            <a:ext cx="7924800" cy="762000"/>
          </a:xfrm>
        </p:spPr>
        <p:txBody>
          <a:bodyPr>
            <a:normAutofit/>
          </a:bodyPr>
          <a:lstStyle>
            <a:lvl1pPr marL="0" indent="0" algn="l">
              <a:lnSpc>
                <a:spcPct val="120000"/>
              </a:lnSpc>
              <a:buNone/>
              <a:defRPr sz="1800" b="1"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add Presenter Credits</a:t>
            </a:r>
            <a:br>
              <a:rPr lang="en-US" dirty="0"/>
            </a:br>
            <a:r>
              <a:rPr lang="en-US" dirty="0"/>
              <a:t>and Date</a:t>
            </a:r>
          </a:p>
        </p:txBody>
      </p:sp>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5752" y="5340096"/>
            <a:ext cx="2095500" cy="828675"/>
          </a:xfrm>
          <a:prstGeom prst="rect">
            <a:avLst/>
          </a:prstGeom>
        </p:spPr>
      </p:pic>
    </p:spTree>
    <p:extLst>
      <p:ext uri="{BB962C8B-B14F-4D97-AF65-F5344CB8AC3E}">
        <p14:creationId xmlns:p14="http://schemas.microsoft.com/office/powerpoint/2010/main" val="220836254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hree Bar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56328"/>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3328416" cy="4266109"/>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4431792" y="1396999"/>
            <a:ext cx="3328416"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7949184" y="1396999"/>
            <a:ext cx="3328416"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9" name="Text Placeholder 7"/>
          <p:cNvSpPr>
            <a:spLocks noGrp="1"/>
          </p:cNvSpPr>
          <p:nvPr>
            <p:ph type="body" sz="quarter" idx="21"/>
          </p:nvPr>
        </p:nvSpPr>
        <p:spPr>
          <a:xfrm>
            <a:off x="914400" y="4628980"/>
            <a:ext cx="3328416" cy="1034129"/>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0" name="Text Placeholder 7"/>
          <p:cNvSpPr>
            <a:spLocks noGrp="1"/>
          </p:cNvSpPr>
          <p:nvPr>
            <p:ph type="body" sz="quarter" idx="22"/>
          </p:nvPr>
        </p:nvSpPr>
        <p:spPr>
          <a:xfrm>
            <a:off x="4431792" y="4628980"/>
            <a:ext cx="3328416" cy="1034129"/>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4" name="Text Placeholder 7"/>
          <p:cNvSpPr>
            <a:spLocks noGrp="1"/>
          </p:cNvSpPr>
          <p:nvPr>
            <p:ph type="body" sz="quarter" idx="23"/>
          </p:nvPr>
        </p:nvSpPr>
        <p:spPr>
          <a:xfrm>
            <a:off x="7949184" y="4628980"/>
            <a:ext cx="3328416" cy="1034129"/>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1" name="Text Placeholder 4"/>
          <p:cNvSpPr>
            <a:spLocks noGrp="1"/>
          </p:cNvSpPr>
          <p:nvPr>
            <p:ph type="body" sz="quarter" idx="18" hasCustomPrompt="1"/>
          </p:nvPr>
        </p:nvSpPr>
        <p:spPr>
          <a:xfrm>
            <a:off x="914400" y="973889"/>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224775568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 Bar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73038"/>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50292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5" name="Picture Placeholder 3"/>
          <p:cNvSpPr>
            <a:spLocks noGrp="1"/>
          </p:cNvSpPr>
          <p:nvPr>
            <p:ph type="pic" sz="quarter" idx="11"/>
          </p:nvPr>
        </p:nvSpPr>
        <p:spPr>
          <a:xfrm>
            <a:off x="6248400" y="1396999"/>
            <a:ext cx="50292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8" name="Text Placeholder 7"/>
          <p:cNvSpPr>
            <a:spLocks noGrp="1"/>
          </p:cNvSpPr>
          <p:nvPr>
            <p:ph type="body" sz="quarter" idx="21"/>
          </p:nvPr>
        </p:nvSpPr>
        <p:spPr>
          <a:xfrm>
            <a:off x="914400" y="4924445"/>
            <a:ext cx="5029200" cy="738664"/>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9" name="Text Placeholder 7"/>
          <p:cNvSpPr>
            <a:spLocks noGrp="1"/>
          </p:cNvSpPr>
          <p:nvPr>
            <p:ph type="body" sz="quarter" idx="22"/>
          </p:nvPr>
        </p:nvSpPr>
        <p:spPr>
          <a:xfrm>
            <a:off x="6248400" y="4924445"/>
            <a:ext cx="5029200" cy="738664"/>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7" name="Text Placeholder 4"/>
          <p:cNvSpPr>
            <a:spLocks noGrp="1"/>
          </p:cNvSpPr>
          <p:nvPr>
            <p:ph type="body" sz="quarter" idx="18" hasCustomPrompt="1"/>
          </p:nvPr>
        </p:nvSpPr>
        <p:spPr>
          <a:xfrm>
            <a:off x="914400" y="990599"/>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38281414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Bar">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50292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5" name="Picture Placeholder 3"/>
          <p:cNvSpPr>
            <a:spLocks noGrp="1"/>
          </p:cNvSpPr>
          <p:nvPr>
            <p:ph type="pic" sz="quarter" idx="11"/>
          </p:nvPr>
        </p:nvSpPr>
        <p:spPr>
          <a:xfrm>
            <a:off x="6248400" y="1396999"/>
            <a:ext cx="50292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8" name="Text Placeholder 7"/>
          <p:cNvSpPr>
            <a:spLocks noGrp="1"/>
          </p:cNvSpPr>
          <p:nvPr>
            <p:ph type="body" sz="quarter" idx="21"/>
          </p:nvPr>
        </p:nvSpPr>
        <p:spPr>
          <a:xfrm>
            <a:off x="914400" y="4924445"/>
            <a:ext cx="5029200" cy="738664"/>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9" name="Text Placeholder 7"/>
          <p:cNvSpPr>
            <a:spLocks noGrp="1"/>
          </p:cNvSpPr>
          <p:nvPr>
            <p:ph type="body" sz="quarter" idx="22"/>
          </p:nvPr>
        </p:nvSpPr>
        <p:spPr>
          <a:xfrm>
            <a:off x="6248400" y="4924445"/>
            <a:ext cx="5029200" cy="738664"/>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86921895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 Bar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2438400" cy="2644068"/>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3556000" y="1397000"/>
            <a:ext cx="2438400"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dirty="0"/>
          </a:p>
        </p:txBody>
      </p:sp>
      <p:sp>
        <p:nvSpPr>
          <p:cNvPr id="6" name="Picture Placeholder 3"/>
          <p:cNvSpPr>
            <a:spLocks noGrp="1"/>
          </p:cNvSpPr>
          <p:nvPr>
            <p:ph type="pic" sz="quarter" idx="12"/>
          </p:nvPr>
        </p:nvSpPr>
        <p:spPr>
          <a:xfrm>
            <a:off x="6197600" y="1397000"/>
            <a:ext cx="2438400"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7" name="Picture Placeholder 3"/>
          <p:cNvSpPr>
            <a:spLocks noGrp="1"/>
          </p:cNvSpPr>
          <p:nvPr>
            <p:ph type="pic" sz="quarter" idx="13"/>
          </p:nvPr>
        </p:nvSpPr>
        <p:spPr>
          <a:xfrm>
            <a:off x="8839200" y="1397000"/>
            <a:ext cx="2438400"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dirty="0"/>
          </a:p>
        </p:txBody>
      </p:sp>
      <p:sp>
        <p:nvSpPr>
          <p:cNvPr id="8" name="Text Placeholder 7"/>
          <p:cNvSpPr>
            <a:spLocks noGrp="1"/>
          </p:cNvSpPr>
          <p:nvPr>
            <p:ph type="body" sz="quarter" idx="19"/>
          </p:nvPr>
        </p:nvSpPr>
        <p:spPr>
          <a:xfrm>
            <a:off x="914400" y="3080805"/>
            <a:ext cx="2441448" cy="960263"/>
          </a:xfrm>
          <a:solidFill>
            <a:schemeClr val="tx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3" name="Text Placeholder 7"/>
          <p:cNvSpPr>
            <a:spLocks noGrp="1"/>
          </p:cNvSpPr>
          <p:nvPr>
            <p:ph type="body" sz="quarter" idx="20"/>
          </p:nvPr>
        </p:nvSpPr>
        <p:spPr>
          <a:xfrm>
            <a:off x="3554984" y="3080805"/>
            <a:ext cx="2441448" cy="960263"/>
          </a:xfrm>
          <a:solidFill>
            <a:schemeClr val="tx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6" name="Text Placeholder 7"/>
          <p:cNvSpPr>
            <a:spLocks noGrp="1"/>
          </p:cNvSpPr>
          <p:nvPr>
            <p:ph type="body" sz="quarter" idx="21"/>
          </p:nvPr>
        </p:nvSpPr>
        <p:spPr>
          <a:xfrm>
            <a:off x="6195568" y="3080805"/>
            <a:ext cx="2441448" cy="960263"/>
          </a:xfrm>
          <a:solidFill>
            <a:schemeClr val="tx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7" name="Text Placeholder 7"/>
          <p:cNvSpPr>
            <a:spLocks noGrp="1"/>
          </p:cNvSpPr>
          <p:nvPr>
            <p:ph type="body" sz="quarter" idx="22"/>
          </p:nvPr>
        </p:nvSpPr>
        <p:spPr>
          <a:xfrm>
            <a:off x="8836152" y="3080805"/>
            <a:ext cx="2441448" cy="960263"/>
          </a:xfrm>
          <a:solidFill>
            <a:schemeClr val="tx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8" name="Content Placeholder 13"/>
          <p:cNvSpPr>
            <a:spLocks noGrp="1"/>
          </p:cNvSpPr>
          <p:nvPr>
            <p:ph sz="quarter" idx="18"/>
          </p:nvPr>
        </p:nvSpPr>
        <p:spPr>
          <a:xfrm>
            <a:off x="914400" y="4212305"/>
            <a:ext cx="2441448" cy="1713558"/>
          </a:xfrm>
        </p:spPr>
        <p:txBody>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3"/>
          <p:cNvSpPr>
            <a:spLocks noGrp="1"/>
          </p:cNvSpPr>
          <p:nvPr>
            <p:ph sz="quarter" idx="24"/>
          </p:nvPr>
        </p:nvSpPr>
        <p:spPr>
          <a:xfrm>
            <a:off x="3554984" y="4212305"/>
            <a:ext cx="2441448" cy="1713558"/>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13"/>
          <p:cNvSpPr>
            <a:spLocks noGrp="1"/>
          </p:cNvSpPr>
          <p:nvPr>
            <p:ph sz="quarter" idx="25"/>
          </p:nvPr>
        </p:nvSpPr>
        <p:spPr>
          <a:xfrm>
            <a:off x="6195568" y="4212305"/>
            <a:ext cx="2441448" cy="1713558"/>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13"/>
          <p:cNvSpPr>
            <a:spLocks noGrp="1"/>
          </p:cNvSpPr>
          <p:nvPr>
            <p:ph sz="quarter" idx="26"/>
          </p:nvPr>
        </p:nvSpPr>
        <p:spPr>
          <a:xfrm>
            <a:off x="8836152" y="4212305"/>
            <a:ext cx="2441448" cy="1713558"/>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8688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 Bar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81394"/>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2438400" cy="2644068"/>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3556000" y="1397000"/>
            <a:ext cx="2438400"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6197600" y="1397000"/>
            <a:ext cx="2438400"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7" name="Picture Placeholder 3"/>
          <p:cNvSpPr>
            <a:spLocks noGrp="1"/>
          </p:cNvSpPr>
          <p:nvPr>
            <p:ph type="pic" sz="quarter" idx="13"/>
          </p:nvPr>
        </p:nvSpPr>
        <p:spPr>
          <a:xfrm>
            <a:off x="8839200" y="1397000"/>
            <a:ext cx="2438400"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8" name="Text Placeholder 7"/>
          <p:cNvSpPr>
            <a:spLocks noGrp="1"/>
          </p:cNvSpPr>
          <p:nvPr>
            <p:ph type="body" sz="quarter" idx="19"/>
          </p:nvPr>
        </p:nvSpPr>
        <p:spPr>
          <a:xfrm>
            <a:off x="914400" y="3080805"/>
            <a:ext cx="2441448" cy="960263"/>
          </a:xfrm>
          <a:solidFill>
            <a:schemeClr val="tx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3" name="Text Placeholder 7"/>
          <p:cNvSpPr>
            <a:spLocks noGrp="1"/>
          </p:cNvSpPr>
          <p:nvPr>
            <p:ph type="body" sz="quarter" idx="20"/>
          </p:nvPr>
        </p:nvSpPr>
        <p:spPr>
          <a:xfrm>
            <a:off x="3554984" y="3080805"/>
            <a:ext cx="2441448" cy="960263"/>
          </a:xfrm>
          <a:solidFill>
            <a:schemeClr val="tx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6" name="Text Placeholder 7"/>
          <p:cNvSpPr>
            <a:spLocks noGrp="1"/>
          </p:cNvSpPr>
          <p:nvPr>
            <p:ph type="body" sz="quarter" idx="21"/>
          </p:nvPr>
        </p:nvSpPr>
        <p:spPr>
          <a:xfrm>
            <a:off x="6195568" y="3080805"/>
            <a:ext cx="2441448" cy="960263"/>
          </a:xfrm>
          <a:solidFill>
            <a:schemeClr val="tx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7" name="Text Placeholder 7"/>
          <p:cNvSpPr>
            <a:spLocks noGrp="1"/>
          </p:cNvSpPr>
          <p:nvPr>
            <p:ph type="body" sz="quarter" idx="22"/>
          </p:nvPr>
        </p:nvSpPr>
        <p:spPr>
          <a:xfrm>
            <a:off x="8836152" y="3080805"/>
            <a:ext cx="2441448" cy="960263"/>
          </a:xfrm>
          <a:solidFill>
            <a:schemeClr val="tx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8" name="Content Placeholder 13"/>
          <p:cNvSpPr>
            <a:spLocks noGrp="1"/>
          </p:cNvSpPr>
          <p:nvPr>
            <p:ph sz="quarter" idx="18"/>
          </p:nvPr>
        </p:nvSpPr>
        <p:spPr>
          <a:xfrm>
            <a:off x="914400" y="4212305"/>
            <a:ext cx="2441448" cy="1713558"/>
          </a:xfrm>
        </p:spPr>
        <p:txBody>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3"/>
          <p:cNvSpPr>
            <a:spLocks noGrp="1"/>
          </p:cNvSpPr>
          <p:nvPr>
            <p:ph sz="quarter" idx="24"/>
          </p:nvPr>
        </p:nvSpPr>
        <p:spPr>
          <a:xfrm>
            <a:off x="3554984" y="4212305"/>
            <a:ext cx="2441448" cy="1713558"/>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13"/>
          <p:cNvSpPr>
            <a:spLocks noGrp="1"/>
          </p:cNvSpPr>
          <p:nvPr>
            <p:ph sz="quarter" idx="25"/>
          </p:nvPr>
        </p:nvSpPr>
        <p:spPr>
          <a:xfrm>
            <a:off x="6195568" y="4212305"/>
            <a:ext cx="2441448" cy="1713558"/>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13"/>
          <p:cNvSpPr>
            <a:spLocks noGrp="1"/>
          </p:cNvSpPr>
          <p:nvPr>
            <p:ph sz="quarter" idx="26"/>
          </p:nvPr>
        </p:nvSpPr>
        <p:spPr>
          <a:xfrm>
            <a:off x="8836152" y="4212305"/>
            <a:ext cx="2441448" cy="1713558"/>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4"/>
          <p:cNvSpPr>
            <a:spLocks noGrp="1"/>
          </p:cNvSpPr>
          <p:nvPr>
            <p:ph type="body" sz="quarter" idx="27" hasCustomPrompt="1"/>
          </p:nvPr>
        </p:nvSpPr>
        <p:spPr>
          <a:xfrm>
            <a:off x="914400" y="998955"/>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7025147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hree Bar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73039"/>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3328416" cy="2644068"/>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4431792" y="1397000"/>
            <a:ext cx="3328416"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7949184" y="1397000"/>
            <a:ext cx="3328416"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9" name="Text Placeholder 7"/>
          <p:cNvSpPr>
            <a:spLocks noGrp="1"/>
          </p:cNvSpPr>
          <p:nvPr>
            <p:ph type="body" sz="quarter" idx="21"/>
          </p:nvPr>
        </p:nvSpPr>
        <p:spPr>
          <a:xfrm>
            <a:off x="914400" y="3080805"/>
            <a:ext cx="3328416" cy="960263"/>
          </a:xfrm>
          <a:solidFill>
            <a:schemeClr val="accent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0" name="Text Placeholder 7"/>
          <p:cNvSpPr>
            <a:spLocks noGrp="1"/>
          </p:cNvSpPr>
          <p:nvPr>
            <p:ph type="body" sz="quarter" idx="22"/>
          </p:nvPr>
        </p:nvSpPr>
        <p:spPr>
          <a:xfrm>
            <a:off x="4431792" y="3080805"/>
            <a:ext cx="3328416" cy="960263"/>
          </a:xfrm>
          <a:solidFill>
            <a:schemeClr val="accent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4" name="Text Placeholder 7"/>
          <p:cNvSpPr>
            <a:spLocks noGrp="1"/>
          </p:cNvSpPr>
          <p:nvPr>
            <p:ph type="body" sz="quarter" idx="23"/>
          </p:nvPr>
        </p:nvSpPr>
        <p:spPr>
          <a:xfrm>
            <a:off x="7949184" y="3080805"/>
            <a:ext cx="3328416" cy="960263"/>
          </a:xfrm>
          <a:solidFill>
            <a:schemeClr val="accent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3" name="Content Placeholder 13"/>
          <p:cNvSpPr>
            <a:spLocks noGrp="1"/>
          </p:cNvSpPr>
          <p:nvPr>
            <p:ph sz="quarter" idx="18"/>
          </p:nvPr>
        </p:nvSpPr>
        <p:spPr>
          <a:xfrm>
            <a:off x="914400" y="4212305"/>
            <a:ext cx="3328416" cy="1750692"/>
          </a:xfrm>
        </p:spPr>
        <p:txBody>
          <a:bodyPr/>
          <a:lstStyle>
            <a:lvl1pPr marL="0" indent="0">
              <a:buNone/>
              <a:defRPr sz="14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3"/>
          <p:cNvSpPr>
            <a:spLocks noGrp="1"/>
          </p:cNvSpPr>
          <p:nvPr>
            <p:ph sz="quarter" idx="19"/>
          </p:nvPr>
        </p:nvSpPr>
        <p:spPr>
          <a:xfrm>
            <a:off x="4431792" y="4212305"/>
            <a:ext cx="3328416" cy="1750692"/>
          </a:xfrm>
        </p:spPr>
        <p:txBody>
          <a:bodyPr/>
          <a:lstStyle>
            <a:lvl1pPr marL="0" indent="0">
              <a:buNone/>
              <a:defRPr sz="14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3"/>
          <p:cNvSpPr>
            <a:spLocks noGrp="1"/>
          </p:cNvSpPr>
          <p:nvPr>
            <p:ph sz="quarter" idx="20"/>
          </p:nvPr>
        </p:nvSpPr>
        <p:spPr>
          <a:xfrm>
            <a:off x="7949184" y="4212305"/>
            <a:ext cx="3328416" cy="1750692"/>
          </a:xfrm>
        </p:spPr>
        <p:txBody>
          <a:bodyPr/>
          <a:lstStyle>
            <a:lvl1pPr marL="0" indent="0">
              <a:buNone/>
              <a:defRPr sz="14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4"/>
          <p:cNvSpPr>
            <a:spLocks noGrp="1"/>
          </p:cNvSpPr>
          <p:nvPr>
            <p:ph type="body" sz="quarter" idx="24" hasCustomPrompt="1"/>
          </p:nvPr>
        </p:nvSpPr>
        <p:spPr>
          <a:xfrm>
            <a:off x="914400" y="990600"/>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43812015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hree Bar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3328416" cy="2644068"/>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4431792" y="1397000"/>
            <a:ext cx="3328416"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7949184" y="1397000"/>
            <a:ext cx="3328416"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9" name="Text Placeholder 7"/>
          <p:cNvSpPr>
            <a:spLocks noGrp="1"/>
          </p:cNvSpPr>
          <p:nvPr>
            <p:ph type="body" sz="quarter" idx="21"/>
          </p:nvPr>
        </p:nvSpPr>
        <p:spPr>
          <a:xfrm>
            <a:off x="914400" y="3080805"/>
            <a:ext cx="3328416" cy="960263"/>
          </a:xfrm>
          <a:solidFill>
            <a:schemeClr val="accent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0" name="Text Placeholder 7"/>
          <p:cNvSpPr>
            <a:spLocks noGrp="1"/>
          </p:cNvSpPr>
          <p:nvPr>
            <p:ph type="body" sz="quarter" idx="22"/>
          </p:nvPr>
        </p:nvSpPr>
        <p:spPr>
          <a:xfrm>
            <a:off x="4431792" y="3080805"/>
            <a:ext cx="3328416" cy="960263"/>
          </a:xfrm>
          <a:solidFill>
            <a:schemeClr val="accent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4" name="Text Placeholder 7"/>
          <p:cNvSpPr>
            <a:spLocks noGrp="1"/>
          </p:cNvSpPr>
          <p:nvPr>
            <p:ph type="body" sz="quarter" idx="23"/>
          </p:nvPr>
        </p:nvSpPr>
        <p:spPr>
          <a:xfrm>
            <a:off x="7949184" y="3102349"/>
            <a:ext cx="3328416" cy="938719"/>
          </a:xfrm>
          <a:solidFill>
            <a:schemeClr val="accent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3" name="Content Placeholder 13"/>
          <p:cNvSpPr>
            <a:spLocks noGrp="1"/>
          </p:cNvSpPr>
          <p:nvPr>
            <p:ph sz="quarter" idx="18"/>
          </p:nvPr>
        </p:nvSpPr>
        <p:spPr>
          <a:xfrm>
            <a:off x="914400" y="4212305"/>
            <a:ext cx="3328416" cy="1750692"/>
          </a:xfrm>
        </p:spPr>
        <p:txBody>
          <a:bodyPr/>
          <a:lstStyle>
            <a:lvl1pPr marL="0" indent="0">
              <a:buNone/>
              <a:defRPr sz="14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3"/>
          <p:cNvSpPr>
            <a:spLocks noGrp="1"/>
          </p:cNvSpPr>
          <p:nvPr>
            <p:ph sz="quarter" idx="19"/>
          </p:nvPr>
        </p:nvSpPr>
        <p:spPr>
          <a:xfrm>
            <a:off x="4431792" y="4212305"/>
            <a:ext cx="3328416" cy="1750692"/>
          </a:xfrm>
        </p:spPr>
        <p:txBody>
          <a:bodyPr/>
          <a:lstStyle>
            <a:lvl1pPr marL="0" indent="0">
              <a:buNone/>
              <a:defRPr sz="14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3"/>
          <p:cNvSpPr>
            <a:spLocks noGrp="1"/>
          </p:cNvSpPr>
          <p:nvPr>
            <p:ph sz="quarter" idx="20"/>
          </p:nvPr>
        </p:nvSpPr>
        <p:spPr>
          <a:xfrm>
            <a:off x="7949184" y="4212305"/>
            <a:ext cx="3328416" cy="1750692"/>
          </a:xfrm>
        </p:spPr>
        <p:txBody>
          <a:bodyPr/>
          <a:lstStyle>
            <a:lvl1pPr marL="0" indent="0">
              <a:buNone/>
              <a:defRPr sz="14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154349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Bar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5029200"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5" name="Picture Placeholder 3"/>
          <p:cNvSpPr>
            <a:spLocks noGrp="1"/>
          </p:cNvSpPr>
          <p:nvPr>
            <p:ph type="pic" sz="quarter" idx="11"/>
          </p:nvPr>
        </p:nvSpPr>
        <p:spPr>
          <a:xfrm>
            <a:off x="6248400" y="1397000"/>
            <a:ext cx="5029200"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8" name="Text Placeholder 7"/>
          <p:cNvSpPr>
            <a:spLocks noGrp="1"/>
          </p:cNvSpPr>
          <p:nvPr>
            <p:ph type="body" sz="quarter" idx="21"/>
          </p:nvPr>
        </p:nvSpPr>
        <p:spPr>
          <a:xfrm>
            <a:off x="914400" y="3302404"/>
            <a:ext cx="5029200" cy="738664"/>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9" name="Text Placeholder 7"/>
          <p:cNvSpPr>
            <a:spLocks noGrp="1"/>
          </p:cNvSpPr>
          <p:nvPr>
            <p:ph type="body" sz="quarter" idx="22"/>
          </p:nvPr>
        </p:nvSpPr>
        <p:spPr>
          <a:xfrm>
            <a:off x="6248400" y="3302404"/>
            <a:ext cx="5029200" cy="738664"/>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1" name="Content Placeholder 13"/>
          <p:cNvSpPr>
            <a:spLocks noGrp="1"/>
          </p:cNvSpPr>
          <p:nvPr>
            <p:ph sz="quarter" idx="18"/>
          </p:nvPr>
        </p:nvSpPr>
        <p:spPr>
          <a:xfrm>
            <a:off x="914400" y="4212305"/>
            <a:ext cx="5029200" cy="1703066"/>
          </a:xfrm>
        </p:spPr>
        <p:txBody>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3"/>
          <p:cNvSpPr>
            <a:spLocks noGrp="1"/>
          </p:cNvSpPr>
          <p:nvPr>
            <p:ph sz="quarter" idx="19"/>
          </p:nvPr>
        </p:nvSpPr>
        <p:spPr>
          <a:xfrm>
            <a:off x="6248400" y="4212305"/>
            <a:ext cx="5029200" cy="1703066"/>
          </a:xfrm>
        </p:spPr>
        <p:txBody>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6394861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Bar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5085589"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5" name="Picture Placeholder 3"/>
          <p:cNvSpPr>
            <a:spLocks noGrp="1"/>
          </p:cNvSpPr>
          <p:nvPr>
            <p:ph type="pic" sz="quarter" idx="11"/>
          </p:nvPr>
        </p:nvSpPr>
        <p:spPr>
          <a:xfrm>
            <a:off x="6192011" y="1397000"/>
            <a:ext cx="5085589"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8" name="Text Placeholder 7"/>
          <p:cNvSpPr>
            <a:spLocks noGrp="1"/>
          </p:cNvSpPr>
          <p:nvPr>
            <p:ph type="body" sz="quarter" idx="21"/>
          </p:nvPr>
        </p:nvSpPr>
        <p:spPr>
          <a:xfrm>
            <a:off x="914400" y="3302404"/>
            <a:ext cx="5084064" cy="738664"/>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9" name="Text Placeholder 7"/>
          <p:cNvSpPr>
            <a:spLocks noGrp="1"/>
          </p:cNvSpPr>
          <p:nvPr>
            <p:ph type="body" sz="quarter" idx="22"/>
          </p:nvPr>
        </p:nvSpPr>
        <p:spPr>
          <a:xfrm>
            <a:off x="6193536" y="3302404"/>
            <a:ext cx="5084064" cy="738664"/>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1" name="Content Placeholder 13"/>
          <p:cNvSpPr>
            <a:spLocks noGrp="1"/>
          </p:cNvSpPr>
          <p:nvPr>
            <p:ph sz="quarter" idx="18"/>
          </p:nvPr>
        </p:nvSpPr>
        <p:spPr>
          <a:xfrm>
            <a:off x="914400" y="4212305"/>
            <a:ext cx="5084064" cy="1703066"/>
          </a:xfrm>
        </p:spPr>
        <p:txBody>
          <a:bodyPr/>
          <a:lstStyle>
            <a:lvl1pPr marL="0" indent="0">
              <a:buNone/>
              <a:defRPr sz="1400" b="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3"/>
          <p:cNvSpPr>
            <a:spLocks noGrp="1"/>
          </p:cNvSpPr>
          <p:nvPr>
            <p:ph sz="quarter" idx="19"/>
          </p:nvPr>
        </p:nvSpPr>
        <p:spPr>
          <a:xfrm>
            <a:off x="6193536" y="4212305"/>
            <a:ext cx="5084064" cy="1703066"/>
          </a:xfrm>
        </p:spPr>
        <p:txBody>
          <a:bodyPr/>
          <a:lstStyle>
            <a:lvl1pPr marL="0" indent="0">
              <a:buNone/>
              <a:defRPr sz="1400" b="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4"/>
          <p:cNvSpPr>
            <a:spLocks noGrp="1"/>
          </p:cNvSpPr>
          <p:nvPr>
            <p:ph type="body" sz="quarter" idx="23" hasCustomPrompt="1"/>
          </p:nvPr>
        </p:nvSpPr>
        <p:spPr>
          <a:xfrm>
            <a:off x="914400" y="990600"/>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2525167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V4 TITLE (Long Titles)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52" cy="6856286"/>
          </a:xfrm>
          <a:prstGeom prst="rect">
            <a:avLst/>
          </a:prstGeom>
        </p:spPr>
      </p:pic>
      <p:sp>
        <p:nvSpPr>
          <p:cNvPr id="2" name="Title 1"/>
          <p:cNvSpPr>
            <a:spLocks noGrp="1"/>
          </p:cNvSpPr>
          <p:nvPr>
            <p:ph type="ctrTitle" hasCustomPrompt="1"/>
          </p:nvPr>
        </p:nvSpPr>
        <p:spPr>
          <a:xfrm>
            <a:off x="1143000" y="1905000"/>
            <a:ext cx="8991600" cy="1470025"/>
          </a:xfrm>
        </p:spPr>
        <p:txBody>
          <a:bodyPr>
            <a:normAutofit/>
          </a:bodyPr>
          <a:lstStyle>
            <a:lvl1pPr algn="l">
              <a:lnSpc>
                <a:spcPct val="120000"/>
              </a:lnSpc>
              <a:defRPr sz="3200" b="1" baseline="0">
                <a:solidFill>
                  <a:schemeClr val="bg2"/>
                </a:solidFill>
              </a:defRPr>
            </a:lvl1pPr>
          </a:lstStyle>
          <a:p>
            <a:r>
              <a:rPr lang="en-US" dirty="0"/>
              <a:t>Click to add Presentation Title (for long titles)</a:t>
            </a:r>
          </a:p>
        </p:txBody>
      </p:sp>
      <p:sp>
        <p:nvSpPr>
          <p:cNvPr id="3" name="Subtitle 2"/>
          <p:cNvSpPr>
            <a:spLocks noGrp="1"/>
          </p:cNvSpPr>
          <p:nvPr>
            <p:ph type="subTitle" idx="1" hasCustomPrompt="1"/>
          </p:nvPr>
        </p:nvSpPr>
        <p:spPr>
          <a:xfrm>
            <a:off x="1066800" y="5334000"/>
            <a:ext cx="7924800" cy="762000"/>
          </a:xfrm>
        </p:spPr>
        <p:txBody>
          <a:bodyPr>
            <a:normAutofit/>
          </a:bodyPr>
          <a:lstStyle>
            <a:lvl1pPr marL="0" indent="0" algn="l">
              <a:lnSpc>
                <a:spcPct val="120000"/>
              </a:lnSpc>
              <a:buNone/>
              <a:defRPr sz="1800" b="1"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add Presenter Credits</a:t>
            </a:r>
            <a:br>
              <a:rPr lang="en-US" dirty="0"/>
            </a:br>
            <a:r>
              <a:rPr lang="en-US" dirty="0"/>
              <a:t>and Date</a:t>
            </a: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5752" y="5340096"/>
            <a:ext cx="2095500" cy="828675"/>
          </a:xfrm>
          <a:prstGeom prst="rect">
            <a:avLst/>
          </a:prstGeom>
        </p:spPr>
      </p:pic>
    </p:spTree>
    <p:extLst>
      <p:ext uri="{BB962C8B-B14F-4D97-AF65-F5344CB8AC3E}">
        <p14:creationId xmlns:p14="http://schemas.microsoft.com/office/powerpoint/2010/main" val="2259452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V4 TITLE (Short Titles)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52" cy="6856286"/>
          </a:xfrm>
          <a:prstGeom prst="rect">
            <a:avLst/>
          </a:prstGeom>
        </p:spPr>
      </p:pic>
      <p:sp>
        <p:nvSpPr>
          <p:cNvPr id="2" name="Title 1"/>
          <p:cNvSpPr>
            <a:spLocks noGrp="1"/>
          </p:cNvSpPr>
          <p:nvPr>
            <p:ph type="ctrTitle" hasCustomPrompt="1"/>
          </p:nvPr>
        </p:nvSpPr>
        <p:spPr>
          <a:xfrm>
            <a:off x="1143000" y="1905000"/>
            <a:ext cx="7848600" cy="1470025"/>
          </a:xfrm>
        </p:spPr>
        <p:txBody>
          <a:bodyPr>
            <a:noAutofit/>
          </a:bodyPr>
          <a:lstStyle>
            <a:lvl1pPr algn="l">
              <a:lnSpc>
                <a:spcPct val="120000"/>
              </a:lnSpc>
              <a:defRPr sz="5200" b="1" baseline="0">
                <a:solidFill>
                  <a:schemeClr val="bg2"/>
                </a:solidFill>
              </a:defRPr>
            </a:lvl1pPr>
          </a:lstStyle>
          <a:p>
            <a:r>
              <a:rPr lang="en-US" dirty="0"/>
              <a:t>Click to add Presentation Title</a:t>
            </a:r>
          </a:p>
        </p:txBody>
      </p:sp>
      <p:sp>
        <p:nvSpPr>
          <p:cNvPr id="3" name="Subtitle 2"/>
          <p:cNvSpPr>
            <a:spLocks noGrp="1"/>
          </p:cNvSpPr>
          <p:nvPr>
            <p:ph type="subTitle" idx="1" hasCustomPrompt="1"/>
          </p:nvPr>
        </p:nvSpPr>
        <p:spPr>
          <a:xfrm>
            <a:off x="1066800" y="5334000"/>
            <a:ext cx="7924800" cy="762000"/>
          </a:xfrm>
        </p:spPr>
        <p:txBody>
          <a:bodyPr>
            <a:normAutofit/>
          </a:bodyPr>
          <a:lstStyle>
            <a:lvl1pPr marL="0" indent="0" algn="l">
              <a:lnSpc>
                <a:spcPct val="120000"/>
              </a:lnSpc>
              <a:buNone/>
              <a:defRPr sz="1800" b="1"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add Presenter Credits</a:t>
            </a:r>
            <a:br>
              <a:rPr lang="en-US" dirty="0"/>
            </a:br>
            <a:r>
              <a:rPr lang="en-US" dirty="0"/>
              <a:t>and Date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5752" y="5340096"/>
            <a:ext cx="2095500" cy="828675"/>
          </a:xfrm>
          <a:prstGeom prst="rect">
            <a:avLst/>
          </a:prstGeom>
        </p:spPr>
      </p:pic>
    </p:spTree>
    <p:extLst>
      <p:ext uri="{BB962C8B-B14F-4D97-AF65-F5344CB8AC3E}">
        <p14:creationId xmlns:p14="http://schemas.microsoft.com/office/powerpoint/2010/main" val="29482323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Divider Slide with Navy Backgroun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normAutofit/>
          </a:bodyPr>
          <a:lstStyle>
            <a:lvl1pPr>
              <a:defRPr sz="36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normAutofit/>
          </a:bodyPr>
          <a:lstStyle>
            <a:lvl1pPr marL="0" indent="0" algn="ctr">
              <a:lnSpc>
                <a:spcPct val="120000"/>
              </a:lnSpc>
              <a:buNone/>
              <a:defRPr sz="1800">
                <a:solidFill>
                  <a:schemeClr val="bg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1360" y="6126480"/>
            <a:ext cx="914400" cy="363474"/>
          </a:xfrm>
          <a:prstGeom prst="rect">
            <a:avLst/>
          </a:prstGeom>
        </p:spPr>
      </p:pic>
    </p:spTree>
    <p:extLst>
      <p:ext uri="{BB962C8B-B14F-4D97-AF65-F5344CB8AC3E}">
        <p14:creationId xmlns:p14="http://schemas.microsoft.com/office/powerpoint/2010/main" val="3471092528"/>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9" Type="http://schemas.openxmlformats.org/officeDocument/2006/relationships/slideLayout" Target="../slideLayouts/slideLayout60.xml"/><Relationship Id="rId21" Type="http://schemas.openxmlformats.org/officeDocument/2006/relationships/slideLayout" Target="../slideLayouts/slideLayout42.xml"/><Relationship Id="rId34" Type="http://schemas.openxmlformats.org/officeDocument/2006/relationships/slideLayout" Target="../slideLayouts/slideLayout55.xml"/><Relationship Id="rId42" Type="http://schemas.openxmlformats.org/officeDocument/2006/relationships/slideLayout" Target="../slideLayouts/slideLayout63.xml"/><Relationship Id="rId47" Type="http://schemas.openxmlformats.org/officeDocument/2006/relationships/slideLayout" Target="../slideLayouts/slideLayout68.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9" Type="http://schemas.openxmlformats.org/officeDocument/2006/relationships/slideLayout" Target="../slideLayouts/slideLayout50.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32" Type="http://schemas.openxmlformats.org/officeDocument/2006/relationships/slideLayout" Target="../slideLayouts/slideLayout53.xml"/><Relationship Id="rId37" Type="http://schemas.openxmlformats.org/officeDocument/2006/relationships/slideLayout" Target="../slideLayouts/slideLayout58.xml"/><Relationship Id="rId40" Type="http://schemas.openxmlformats.org/officeDocument/2006/relationships/slideLayout" Target="../slideLayouts/slideLayout61.xml"/><Relationship Id="rId45" Type="http://schemas.openxmlformats.org/officeDocument/2006/relationships/slideLayout" Target="../slideLayouts/slideLayout66.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36" Type="http://schemas.openxmlformats.org/officeDocument/2006/relationships/slideLayout" Target="../slideLayouts/slideLayout57.xml"/><Relationship Id="rId49" Type="http://schemas.openxmlformats.org/officeDocument/2006/relationships/image" Target="../media/image9.png"/><Relationship Id="rId10" Type="http://schemas.openxmlformats.org/officeDocument/2006/relationships/slideLayout" Target="../slideLayouts/slideLayout31.xml"/><Relationship Id="rId19" Type="http://schemas.openxmlformats.org/officeDocument/2006/relationships/slideLayout" Target="../slideLayouts/slideLayout40.xml"/><Relationship Id="rId31" Type="http://schemas.openxmlformats.org/officeDocument/2006/relationships/slideLayout" Target="../slideLayouts/slideLayout52.xml"/><Relationship Id="rId44" Type="http://schemas.openxmlformats.org/officeDocument/2006/relationships/slideLayout" Target="../slideLayouts/slideLayout65.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slideLayout" Target="../slideLayouts/slideLayout51.xml"/><Relationship Id="rId35" Type="http://schemas.openxmlformats.org/officeDocument/2006/relationships/slideLayout" Target="../slideLayouts/slideLayout56.xml"/><Relationship Id="rId43" Type="http://schemas.openxmlformats.org/officeDocument/2006/relationships/slideLayout" Target="../slideLayouts/slideLayout64.xml"/><Relationship Id="rId48" Type="http://schemas.openxmlformats.org/officeDocument/2006/relationships/theme" Target="../theme/theme2.xml"/><Relationship Id="rId8" Type="http://schemas.openxmlformats.org/officeDocument/2006/relationships/slideLayout" Target="../slideLayouts/slideLayout29.xml"/><Relationship Id="rId3" Type="http://schemas.openxmlformats.org/officeDocument/2006/relationships/slideLayout" Target="../slideLayouts/slideLayout24.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33" Type="http://schemas.openxmlformats.org/officeDocument/2006/relationships/slideLayout" Target="../slideLayouts/slideLayout54.xml"/><Relationship Id="rId38" Type="http://schemas.openxmlformats.org/officeDocument/2006/relationships/slideLayout" Target="../slideLayouts/slideLayout59.xml"/><Relationship Id="rId46" Type="http://schemas.openxmlformats.org/officeDocument/2006/relationships/slideLayout" Target="../slideLayouts/slideLayout67.xml"/><Relationship Id="rId20" Type="http://schemas.openxmlformats.org/officeDocument/2006/relationships/slideLayout" Target="../slideLayouts/slideLayout41.xml"/><Relationship Id="rId41" Type="http://schemas.openxmlformats.org/officeDocument/2006/relationships/slideLayout" Target="../slideLayouts/slideLayout62.xml"/><Relationship Id="rId1" Type="http://schemas.openxmlformats.org/officeDocument/2006/relationships/slideLayout" Target="../slideLayouts/slideLayout22.xml"/><Relationship Id="rId6"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279961"/>
            <a:ext cx="10363200" cy="817561"/>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4400" y="1219200"/>
            <a:ext cx="10363200" cy="4627563"/>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5765021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hf sldNum="0" hdr="0" dt="0"/>
  <p:txStyles>
    <p:titleStyle>
      <a:lvl1pPr algn="ctr" defTabSz="1219170" rtl="0" eaLnBrk="1" latinLnBrk="0" hangingPunct="1">
        <a:lnSpc>
          <a:spcPct val="86000"/>
        </a:lnSpc>
        <a:spcBef>
          <a:spcPct val="0"/>
        </a:spcBef>
        <a:buNone/>
        <a:defRPr sz="3200" b="1" kern="800" spc="-53">
          <a:solidFill>
            <a:schemeClr val="bg2"/>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594" indent="-228594" algn="l" defTabSz="1219170" rtl="0" eaLnBrk="1" latinLnBrk="0" hangingPunct="1">
        <a:lnSpc>
          <a:spcPct val="120000"/>
        </a:lnSpc>
        <a:spcBef>
          <a:spcPct val="20000"/>
        </a:spcBef>
        <a:buClr>
          <a:schemeClr val="accent1"/>
        </a:buClr>
        <a:buFont typeface="Arial" panose="020B0604020202020204" pitchFamily="34" charset="0"/>
        <a:buChar char="•"/>
        <a:defRPr sz="1600" kern="800" spc="-13">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459306" indent="-230712" algn="l" defTabSz="1219170" rtl="0" eaLnBrk="1" latinLnBrk="0" hangingPunct="1">
        <a:lnSpc>
          <a:spcPct val="120000"/>
        </a:lnSpc>
        <a:spcBef>
          <a:spcPct val="20000"/>
        </a:spcBef>
        <a:buClr>
          <a:schemeClr val="accent1"/>
        </a:buClr>
        <a:buFont typeface="Arial" panose="020B0604020202020204" pitchFamily="34" charset="0"/>
        <a:buChar char="–"/>
        <a:defRPr sz="1600" kern="8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687900" indent="-228594" algn="l" defTabSz="1219170" rtl="0" eaLnBrk="1" latinLnBrk="0" hangingPunct="1">
        <a:lnSpc>
          <a:spcPct val="120000"/>
        </a:lnSpc>
        <a:spcBef>
          <a:spcPct val="20000"/>
        </a:spcBef>
        <a:buClr>
          <a:schemeClr val="accent1"/>
        </a:buClr>
        <a:buFont typeface="Arial" panose="020B0604020202020204" pitchFamily="34" charset="0"/>
        <a:buChar char="•"/>
        <a:defRPr sz="1600" kern="8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916494" indent="-228594" algn="l" defTabSz="1219170" rtl="0" eaLnBrk="1" latinLnBrk="0" hangingPunct="1">
        <a:lnSpc>
          <a:spcPct val="120000"/>
        </a:lnSpc>
        <a:spcBef>
          <a:spcPct val="20000"/>
        </a:spcBef>
        <a:buClr>
          <a:schemeClr val="accent1"/>
        </a:buClr>
        <a:buFont typeface="Arial" panose="020B0604020202020204" pitchFamily="34" charset="0"/>
        <a:buChar char="–"/>
        <a:defRPr sz="1600" kern="800">
          <a:solidFill>
            <a:schemeClr val="bg1"/>
          </a:solidFill>
          <a:latin typeface="Verdana" panose="020B0604030504040204" pitchFamily="34" charset="0"/>
          <a:ea typeface="Verdana" panose="020B0604030504040204" pitchFamily="34" charset="0"/>
          <a:cs typeface="Verdana" panose="020B0604030504040204" pitchFamily="34" charset="0"/>
        </a:defRPr>
      </a:lvl4pPr>
      <a:lvl5pPr marL="1145089" indent="-228594" algn="l" defTabSz="1219170" rtl="0" eaLnBrk="1" latinLnBrk="0" hangingPunct="1">
        <a:lnSpc>
          <a:spcPct val="120000"/>
        </a:lnSpc>
        <a:spcBef>
          <a:spcPct val="20000"/>
        </a:spcBef>
        <a:buClr>
          <a:schemeClr val="accent1"/>
        </a:buClr>
        <a:buFont typeface="Arial" panose="020B0604020202020204" pitchFamily="34" charset="0"/>
        <a:buChar char="»"/>
        <a:defRPr sz="1600" kern="8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279961"/>
            <a:ext cx="10363200" cy="817561"/>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914400" y="1219200"/>
            <a:ext cx="10363200" cy="4627563"/>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txBox="1">
            <a:spLocks/>
          </p:cNvSpPr>
          <p:nvPr/>
        </p:nvSpPr>
        <p:spPr>
          <a:xfrm>
            <a:off x="814963" y="6293087"/>
            <a:ext cx="139424"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200" smtClean="0">
                <a:latin typeface="Verdana" panose="020B0604030504040204" pitchFamily="34" charset="0"/>
                <a:ea typeface="Verdana" panose="020B0604030504040204" pitchFamily="34" charset="0"/>
                <a:cs typeface="Verdana" panose="020B0604030504040204" pitchFamily="34" charset="0"/>
              </a:rPr>
              <a:pPr algn="ctr"/>
              <a:t>‹#›</a:t>
            </a:fld>
            <a:endParaRPr lang="en-US" sz="1200" dirty="0">
              <a:latin typeface="Verdana" panose="020B0604030504040204" pitchFamily="34" charset="0"/>
              <a:ea typeface="Verdana" panose="020B0604030504040204" pitchFamily="34" charset="0"/>
              <a:cs typeface="Verdana" panose="020B0604030504040204" pitchFamily="34" charset="0"/>
            </a:endParaRPr>
          </a:p>
        </p:txBody>
      </p:sp>
      <p:sp>
        <p:nvSpPr>
          <p:cNvPr id="10" name="Oval 9"/>
          <p:cNvSpPr/>
          <p:nvPr/>
        </p:nvSpPr>
        <p:spPr>
          <a:xfrm>
            <a:off x="718075"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6" name="Oval 15"/>
          <p:cNvSpPr/>
          <p:nvPr/>
        </p:nvSpPr>
        <p:spPr>
          <a:xfrm>
            <a:off x="281861"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7" name="Rectangle 9"/>
          <p:cNvSpPr/>
          <p:nvPr/>
        </p:nvSpPr>
        <p:spPr>
          <a:xfrm rot="2700000">
            <a:off x="426720" y="6412186"/>
            <a:ext cx="90117" cy="90117"/>
          </a:xfrm>
          <a:custGeom>
            <a:avLst/>
            <a:gdLst>
              <a:gd name="connsiteX0" fmla="*/ 0 w 531091"/>
              <a:gd name="connsiteY0" fmla="*/ 0 h 531091"/>
              <a:gd name="connsiteX1" fmla="*/ 531091 w 531091"/>
              <a:gd name="connsiteY1" fmla="*/ 0 h 531091"/>
              <a:gd name="connsiteX2" fmla="*/ 531091 w 531091"/>
              <a:gd name="connsiteY2" fmla="*/ 531091 h 531091"/>
              <a:gd name="connsiteX3" fmla="*/ 0 w 531091"/>
              <a:gd name="connsiteY3" fmla="*/ 531091 h 531091"/>
              <a:gd name="connsiteX4" fmla="*/ 0 w 531091"/>
              <a:gd name="connsiteY4" fmla="*/ 0 h 531091"/>
              <a:gd name="connsiteX0" fmla="*/ 0 w 531091"/>
              <a:gd name="connsiteY0" fmla="*/ 0 h 531091"/>
              <a:gd name="connsiteX1" fmla="*/ 531091 w 531091"/>
              <a:gd name="connsiteY1" fmla="*/ 531091 h 531091"/>
              <a:gd name="connsiteX2" fmla="*/ 0 w 531091"/>
              <a:gd name="connsiteY2" fmla="*/ 531091 h 531091"/>
              <a:gd name="connsiteX3" fmla="*/ 0 w 531091"/>
              <a:gd name="connsiteY3" fmla="*/ 0 h 531091"/>
              <a:gd name="connsiteX0" fmla="*/ 0 w 531091"/>
              <a:gd name="connsiteY0" fmla="*/ 0 h 531091"/>
              <a:gd name="connsiteX1" fmla="*/ 230909 w 531091"/>
              <a:gd name="connsiteY1" fmla="*/ 224312 h 531091"/>
              <a:gd name="connsiteX2" fmla="*/ 531091 w 531091"/>
              <a:gd name="connsiteY2" fmla="*/ 531091 h 531091"/>
              <a:gd name="connsiteX3" fmla="*/ 0 w 531091"/>
              <a:gd name="connsiteY3" fmla="*/ 531091 h 531091"/>
              <a:gd name="connsiteX4" fmla="*/ 0 w 531091"/>
              <a:gd name="connsiteY4" fmla="*/ 0 h 531091"/>
              <a:gd name="connsiteX0" fmla="*/ 230909 w 531091"/>
              <a:gd name="connsiteY0" fmla="*/ 224312 h 531091"/>
              <a:gd name="connsiteX1" fmla="*/ 531091 w 531091"/>
              <a:gd name="connsiteY1" fmla="*/ 531091 h 531091"/>
              <a:gd name="connsiteX2" fmla="*/ 0 w 531091"/>
              <a:gd name="connsiteY2" fmla="*/ 531091 h 531091"/>
              <a:gd name="connsiteX3" fmla="*/ 0 w 531091"/>
              <a:gd name="connsiteY3" fmla="*/ 0 h 531091"/>
              <a:gd name="connsiteX4" fmla="*/ 322349 w 531091"/>
              <a:gd name="connsiteY4" fmla="*/ 315752 h 531091"/>
              <a:gd name="connsiteX0" fmla="*/ 343065 w 531091"/>
              <a:gd name="connsiteY0" fmla="*/ 89066 h 531091"/>
              <a:gd name="connsiteX1" fmla="*/ 531091 w 531091"/>
              <a:gd name="connsiteY1" fmla="*/ 531091 h 531091"/>
              <a:gd name="connsiteX2" fmla="*/ 0 w 531091"/>
              <a:gd name="connsiteY2" fmla="*/ 531091 h 531091"/>
              <a:gd name="connsiteX3" fmla="*/ 0 w 531091"/>
              <a:gd name="connsiteY3" fmla="*/ 0 h 531091"/>
              <a:gd name="connsiteX4" fmla="*/ 322349 w 531091"/>
              <a:gd name="connsiteY4" fmla="*/ 315752 h 531091"/>
              <a:gd name="connsiteX0" fmla="*/ 531091 w 531091"/>
              <a:gd name="connsiteY0" fmla="*/ 531091 h 531091"/>
              <a:gd name="connsiteX1" fmla="*/ 0 w 531091"/>
              <a:gd name="connsiteY1" fmla="*/ 531091 h 531091"/>
              <a:gd name="connsiteX2" fmla="*/ 0 w 531091"/>
              <a:gd name="connsiteY2" fmla="*/ 0 h 531091"/>
              <a:gd name="connsiteX3" fmla="*/ 322349 w 531091"/>
              <a:gd name="connsiteY3" fmla="*/ 315752 h 531091"/>
              <a:gd name="connsiteX0" fmla="*/ 531091 w 531091"/>
              <a:gd name="connsiteY0" fmla="*/ 531091 h 531091"/>
              <a:gd name="connsiteX1" fmla="*/ 0 w 531091"/>
              <a:gd name="connsiteY1" fmla="*/ 531091 h 531091"/>
              <a:gd name="connsiteX2" fmla="*/ 0 w 531091"/>
              <a:gd name="connsiteY2" fmla="*/ 0 h 531091"/>
            </a:gdLst>
            <a:ahLst/>
            <a:cxnLst>
              <a:cxn ang="0">
                <a:pos x="connsiteX0" y="connsiteY0"/>
              </a:cxn>
              <a:cxn ang="0">
                <a:pos x="connsiteX1" y="connsiteY1"/>
              </a:cxn>
              <a:cxn ang="0">
                <a:pos x="connsiteX2" y="connsiteY2"/>
              </a:cxn>
            </a:cxnLst>
            <a:rect l="l" t="t" r="r" b="b"/>
            <a:pathLst>
              <a:path w="531091" h="531091">
                <a:moveTo>
                  <a:pt x="531091" y="531091"/>
                </a:moveTo>
                <a:lnTo>
                  <a:pt x="0" y="531091"/>
                </a:lnTo>
                <a:lnTo>
                  <a:pt x="0" y="0"/>
                </a:lnTo>
              </a:path>
            </a:pathLst>
          </a:cu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4" name="Oval 13"/>
          <p:cNvSpPr/>
          <p:nvPr/>
        </p:nvSpPr>
        <p:spPr>
          <a:xfrm rot="10800000">
            <a:off x="1154288"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 name="Rectangle 9"/>
          <p:cNvSpPr/>
          <p:nvPr/>
        </p:nvSpPr>
        <p:spPr>
          <a:xfrm rot="13500000">
            <a:off x="1252512" y="6412186"/>
            <a:ext cx="90117" cy="90117"/>
          </a:xfrm>
          <a:custGeom>
            <a:avLst/>
            <a:gdLst>
              <a:gd name="connsiteX0" fmla="*/ 0 w 531091"/>
              <a:gd name="connsiteY0" fmla="*/ 0 h 531091"/>
              <a:gd name="connsiteX1" fmla="*/ 531091 w 531091"/>
              <a:gd name="connsiteY1" fmla="*/ 0 h 531091"/>
              <a:gd name="connsiteX2" fmla="*/ 531091 w 531091"/>
              <a:gd name="connsiteY2" fmla="*/ 531091 h 531091"/>
              <a:gd name="connsiteX3" fmla="*/ 0 w 531091"/>
              <a:gd name="connsiteY3" fmla="*/ 531091 h 531091"/>
              <a:gd name="connsiteX4" fmla="*/ 0 w 531091"/>
              <a:gd name="connsiteY4" fmla="*/ 0 h 531091"/>
              <a:gd name="connsiteX0" fmla="*/ 0 w 531091"/>
              <a:gd name="connsiteY0" fmla="*/ 0 h 531091"/>
              <a:gd name="connsiteX1" fmla="*/ 531091 w 531091"/>
              <a:gd name="connsiteY1" fmla="*/ 531091 h 531091"/>
              <a:gd name="connsiteX2" fmla="*/ 0 w 531091"/>
              <a:gd name="connsiteY2" fmla="*/ 531091 h 531091"/>
              <a:gd name="connsiteX3" fmla="*/ 0 w 531091"/>
              <a:gd name="connsiteY3" fmla="*/ 0 h 531091"/>
              <a:gd name="connsiteX0" fmla="*/ 0 w 531091"/>
              <a:gd name="connsiteY0" fmla="*/ 0 h 531091"/>
              <a:gd name="connsiteX1" fmla="*/ 230909 w 531091"/>
              <a:gd name="connsiteY1" fmla="*/ 224312 h 531091"/>
              <a:gd name="connsiteX2" fmla="*/ 531091 w 531091"/>
              <a:gd name="connsiteY2" fmla="*/ 531091 h 531091"/>
              <a:gd name="connsiteX3" fmla="*/ 0 w 531091"/>
              <a:gd name="connsiteY3" fmla="*/ 531091 h 531091"/>
              <a:gd name="connsiteX4" fmla="*/ 0 w 531091"/>
              <a:gd name="connsiteY4" fmla="*/ 0 h 531091"/>
              <a:gd name="connsiteX0" fmla="*/ 230909 w 531091"/>
              <a:gd name="connsiteY0" fmla="*/ 224312 h 531091"/>
              <a:gd name="connsiteX1" fmla="*/ 531091 w 531091"/>
              <a:gd name="connsiteY1" fmla="*/ 531091 h 531091"/>
              <a:gd name="connsiteX2" fmla="*/ 0 w 531091"/>
              <a:gd name="connsiteY2" fmla="*/ 531091 h 531091"/>
              <a:gd name="connsiteX3" fmla="*/ 0 w 531091"/>
              <a:gd name="connsiteY3" fmla="*/ 0 h 531091"/>
              <a:gd name="connsiteX4" fmla="*/ 322349 w 531091"/>
              <a:gd name="connsiteY4" fmla="*/ 315752 h 531091"/>
              <a:gd name="connsiteX0" fmla="*/ 343065 w 531091"/>
              <a:gd name="connsiteY0" fmla="*/ 89066 h 531091"/>
              <a:gd name="connsiteX1" fmla="*/ 531091 w 531091"/>
              <a:gd name="connsiteY1" fmla="*/ 531091 h 531091"/>
              <a:gd name="connsiteX2" fmla="*/ 0 w 531091"/>
              <a:gd name="connsiteY2" fmla="*/ 531091 h 531091"/>
              <a:gd name="connsiteX3" fmla="*/ 0 w 531091"/>
              <a:gd name="connsiteY3" fmla="*/ 0 h 531091"/>
              <a:gd name="connsiteX4" fmla="*/ 322349 w 531091"/>
              <a:gd name="connsiteY4" fmla="*/ 315752 h 531091"/>
              <a:gd name="connsiteX0" fmla="*/ 531091 w 531091"/>
              <a:gd name="connsiteY0" fmla="*/ 531091 h 531091"/>
              <a:gd name="connsiteX1" fmla="*/ 0 w 531091"/>
              <a:gd name="connsiteY1" fmla="*/ 531091 h 531091"/>
              <a:gd name="connsiteX2" fmla="*/ 0 w 531091"/>
              <a:gd name="connsiteY2" fmla="*/ 0 h 531091"/>
              <a:gd name="connsiteX3" fmla="*/ 322349 w 531091"/>
              <a:gd name="connsiteY3" fmla="*/ 315752 h 531091"/>
              <a:gd name="connsiteX0" fmla="*/ 531091 w 531091"/>
              <a:gd name="connsiteY0" fmla="*/ 531091 h 531091"/>
              <a:gd name="connsiteX1" fmla="*/ 0 w 531091"/>
              <a:gd name="connsiteY1" fmla="*/ 531091 h 531091"/>
              <a:gd name="connsiteX2" fmla="*/ 0 w 531091"/>
              <a:gd name="connsiteY2" fmla="*/ 0 h 531091"/>
            </a:gdLst>
            <a:ahLst/>
            <a:cxnLst>
              <a:cxn ang="0">
                <a:pos x="connsiteX0" y="connsiteY0"/>
              </a:cxn>
              <a:cxn ang="0">
                <a:pos x="connsiteX1" y="connsiteY1"/>
              </a:cxn>
              <a:cxn ang="0">
                <a:pos x="connsiteX2" y="connsiteY2"/>
              </a:cxn>
            </a:cxnLst>
            <a:rect l="l" t="t" r="r" b="b"/>
            <a:pathLst>
              <a:path w="531091" h="531091">
                <a:moveTo>
                  <a:pt x="531091" y="531091"/>
                </a:moveTo>
                <a:lnTo>
                  <a:pt x="0" y="531091"/>
                </a:lnTo>
                <a:lnTo>
                  <a:pt x="0" y="0"/>
                </a:lnTo>
              </a:path>
            </a:pathLst>
          </a:cu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27" name="Action Button: Forward or Next 26">
            <a:hlinkClick r:id="" action="ppaction://hlinkshowjump?jump=nextslide" highlightClick="1"/>
          </p:cNvPr>
          <p:cNvSpPr/>
          <p:nvPr/>
        </p:nvSpPr>
        <p:spPr>
          <a:xfrm>
            <a:off x="1127078" y="6259096"/>
            <a:ext cx="402336" cy="402336"/>
          </a:xfrm>
          <a:prstGeom prst="actionButtonForwardNext">
            <a:avLst/>
          </a:prstGeom>
          <a:solidFill>
            <a:srgbClr val="00CAC5">
              <a:alpha val="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a:p>
        </p:txBody>
      </p:sp>
      <p:sp>
        <p:nvSpPr>
          <p:cNvPr id="28" name="Action Button: Back or Previous 27">
            <a:hlinkClick r:id="" action="ppaction://hlinkshowjump?jump=previousslide" highlightClick="1"/>
          </p:cNvPr>
          <p:cNvSpPr/>
          <p:nvPr/>
        </p:nvSpPr>
        <p:spPr>
          <a:xfrm>
            <a:off x="249959" y="6251322"/>
            <a:ext cx="402336" cy="402336"/>
          </a:xfrm>
          <a:prstGeom prst="actionButtonBackPrevious">
            <a:avLst/>
          </a:prstGeom>
          <a:solidFill>
            <a:srgbClr val="00CAC5">
              <a:alpha val="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a:p>
        </p:txBody>
      </p:sp>
      <p:pic>
        <p:nvPicPr>
          <p:cNvPr id="6" name="Picture 5"/>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10918520" y="6306140"/>
            <a:ext cx="914400" cy="363220"/>
          </a:xfrm>
          <a:prstGeom prst="rect">
            <a:avLst/>
          </a:prstGeom>
        </p:spPr>
      </p:pic>
    </p:spTree>
    <p:extLst>
      <p:ext uri="{BB962C8B-B14F-4D97-AF65-F5344CB8AC3E}">
        <p14:creationId xmlns:p14="http://schemas.microsoft.com/office/powerpoint/2010/main" val="1948665490"/>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 id="2147483704" r:id="rId21"/>
    <p:sldLayoutId id="2147483705" r:id="rId22"/>
    <p:sldLayoutId id="2147483706" r:id="rId23"/>
    <p:sldLayoutId id="2147483707" r:id="rId24"/>
    <p:sldLayoutId id="2147483708" r:id="rId25"/>
    <p:sldLayoutId id="2147483709" r:id="rId26"/>
    <p:sldLayoutId id="2147483710" r:id="rId27"/>
    <p:sldLayoutId id="2147483711" r:id="rId28"/>
    <p:sldLayoutId id="2147483712" r:id="rId29"/>
    <p:sldLayoutId id="2147483713" r:id="rId30"/>
    <p:sldLayoutId id="2147483714" r:id="rId31"/>
    <p:sldLayoutId id="2147483715" r:id="rId32"/>
    <p:sldLayoutId id="2147483716" r:id="rId33"/>
    <p:sldLayoutId id="2147483717" r:id="rId34"/>
    <p:sldLayoutId id="2147483718" r:id="rId35"/>
    <p:sldLayoutId id="2147483719" r:id="rId36"/>
    <p:sldLayoutId id="2147483720" r:id="rId37"/>
    <p:sldLayoutId id="2147483721" r:id="rId38"/>
    <p:sldLayoutId id="2147483722" r:id="rId39"/>
    <p:sldLayoutId id="2147483723" r:id="rId40"/>
    <p:sldLayoutId id="2147483724" r:id="rId41"/>
    <p:sldLayoutId id="2147483725" r:id="rId42"/>
    <p:sldLayoutId id="2147483726" r:id="rId43"/>
    <p:sldLayoutId id="2147483727" r:id="rId44"/>
    <p:sldLayoutId id="2147483728" r:id="rId45"/>
    <p:sldLayoutId id="2147483729" r:id="rId46"/>
    <p:sldLayoutId id="2147483730" r:id="rId47"/>
  </p:sldLayoutIdLst>
  <p:hf sldNum="0" hdr="0" dt="0"/>
  <p:txStyles>
    <p:titleStyle>
      <a:lvl1pPr algn="ctr" defTabSz="1219170" rtl="0" eaLnBrk="1" latinLnBrk="0" hangingPunct="1">
        <a:lnSpc>
          <a:spcPct val="86000"/>
        </a:lnSpc>
        <a:spcBef>
          <a:spcPct val="0"/>
        </a:spcBef>
        <a:buNone/>
        <a:defRPr sz="3200" b="1" kern="800" spc="-53">
          <a:solidFill>
            <a:schemeClr val="tx2"/>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594" indent="-228594" algn="l" defTabSz="1219170" rtl="0" eaLnBrk="1" latinLnBrk="0" hangingPunct="1">
        <a:lnSpc>
          <a:spcPct val="120000"/>
        </a:lnSpc>
        <a:spcBef>
          <a:spcPct val="20000"/>
        </a:spcBef>
        <a:buClr>
          <a:schemeClr val="accent1"/>
        </a:buClr>
        <a:buFont typeface="Arial" panose="020B0604020202020204" pitchFamily="34" charset="0"/>
        <a:buChar char="•"/>
        <a:defRPr sz="1600" kern="800" spc="-13">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459306" indent="-230712" algn="l" defTabSz="1219170" rtl="0" eaLnBrk="1" latinLnBrk="0" hangingPunct="1">
        <a:lnSpc>
          <a:spcPct val="120000"/>
        </a:lnSpc>
        <a:spcBef>
          <a:spcPct val="20000"/>
        </a:spcBef>
        <a:buClr>
          <a:schemeClr val="accent1"/>
        </a:buClr>
        <a:buFont typeface="Arial" panose="020B0604020202020204" pitchFamily="34" charset="0"/>
        <a:buChar char="–"/>
        <a:defRPr sz="1400" kern="8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687900" indent="-228594" algn="l" defTabSz="1219170" rtl="0" eaLnBrk="1" latinLnBrk="0" hangingPunct="1">
        <a:lnSpc>
          <a:spcPct val="120000"/>
        </a:lnSpc>
        <a:spcBef>
          <a:spcPct val="20000"/>
        </a:spcBef>
        <a:buClr>
          <a:schemeClr val="accent1"/>
        </a:buClr>
        <a:buFont typeface="Arial" panose="020B0604020202020204" pitchFamily="34" charset="0"/>
        <a:buChar char="•"/>
        <a:defRPr sz="1400" kern="8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916494" indent="-228594" algn="l" defTabSz="1219170" rtl="0" eaLnBrk="1" latinLnBrk="0" hangingPunct="1">
        <a:lnSpc>
          <a:spcPct val="120000"/>
        </a:lnSpc>
        <a:spcBef>
          <a:spcPct val="20000"/>
        </a:spcBef>
        <a:buClr>
          <a:schemeClr val="accent1"/>
        </a:buClr>
        <a:buFont typeface="Arial" panose="020B0604020202020204" pitchFamily="34" charset="0"/>
        <a:buChar char="–"/>
        <a:defRPr sz="1400" kern="8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1145089" indent="-228594" algn="l" defTabSz="1219170" rtl="0" eaLnBrk="1" latinLnBrk="0" hangingPunct="1">
        <a:lnSpc>
          <a:spcPct val="120000"/>
        </a:lnSpc>
        <a:spcBef>
          <a:spcPct val="20000"/>
        </a:spcBef>
        <a:buClr>
          <a:schemeClr val="accent1"/>
        </a:buClr>
        <a:buFont typeface="Arial" panose="020B0604020202020204" pitchFamily="34" charset="0"/>
        <a:buChar char="»"/>
        <a:defRPr sz="1400" kern="8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1800" kern="1200">
          <a:solidFill>
            <a:schemeClr val="tx1"/>
          </a:solidFill>
          <a:latin typeface="+mn-lt"/>
          <a:ea typeface="+mn-ea"/>
          <a:cs typeface="+mn-cs"/>
        </a:defRPr>
      </a:lvl1pPr>
      <a:lvl2pPr marL="609585" algn="l" defTabSz="1219170" rtl="0" eaLnBrk="1" latinLnBrk="0" hangingPunct="1">
        <a:defRPr sz="1800" kern="1200">
          <a:solidFill>
            <a:schemeClr val="tx1"/>
          </a:solidFill>
          <a:latin typeface="+mn-lt"/>
          <a:ea typeface="+mn-ea"/>
          <a:cs typeface="+mn-cs"/>
        </a:defRPr>
      </a:lvl2pPr>
      <a:lvl3pPr marL="1219170" algn="l" defTabSz="1219170" rtl="0" eaLnBrk="1" latinLnBrk="0" hangingPunct="1">
        <a:defRPr sz="1800" kern="1200">
          <a:solidFill>
            <a:schemeClr val="tx1"/>
          </a:solidFill>
          <a:latin typeface="+mn-lt"/>
          <a:ea typeface="+mn-ea"/>
          <a:cs typeface="+mn-cs"/>
        </a:defRPr>
      </a:lvl3pPr>
      <a:lvl4pPr marL="1828754" algn="l" defTabSz="1219170" rtl="0" eaLnBrk="1" latinLnBrk="0" hangingPunct="1">
        <a:defRPr sz="1800" kern="1200">
          <a:solidFill>
            <a:schemeClr val="tx1"/>
          </a:solidFill>
          <a:latin typeface="+mn-lt"/>
          <a:ea typeface="+mn-ea"/>
          <a:cs typeface="+mn-cs"/>
        </a:defRPr>
      </a:lvl4pPr>
      <a:lvl5pPr marL="2438339" algn="l" defTabSz="1219170" rtl="0" eaLnBrk="1" latinLnBrk="0" hangingPunct="1">
        <a:defRPr sz="1800" kern="1200">
          <a:solidFill>
            <a:schemeClr val="tx1"/>
          </a:solidFill>
          <a:latin typeface="+mn-lt"/>
          <a:ea typeface="+mn-ea"/>
          <a:cs typeface="+mn-cs"/>
        </a:defRPr>
      </a:lvl5pPr>
      <a:lvl6pPr marL="3047924" algn="l" defTabSz="1219170" rtl="0" eaLnBrk="1" latinLnBrk="0" hangingPunct="1">
        <a:defRPr sz="1800" kern="1200">
          <a:solidFill>
            <a:schemeClr val="tx1"/>
          </a:solidFill>
          <a:latin typeface="+mn-lt"/>
          <a:ea typeface="+mn-ea"/>
          <a:cs typeface="+mn-cs"/>
        </a:defRPr>
      </a:lvl6pPr>
      <a:lvl7pPr marL="3657509" algn="l" defTabSz="1219170" rtl="0" eaLnBrk="1" latinLnBrk="0" hangingPunct="1">
        <a:defRPr sz="1800" kern="1200">
          <a:solidFill>
            <a:schemeClr val="tx1"/>
          </a:solidFill>
          <a:latin typeface="+mn-lt"/>
          <a:ea typeface="+mn-ea"/>
          <a:cs typeface="+mn-cs"/>
        </a:defRPr>
      </a:lvl7pPr>
      <a:lvl8pPr marL="4267093" algn="l" defTabSz="1219170" rtl="0" eaLnBrk="1" latinLnBrk="0" hangingPunct="1">
        <a:defRPr sz="1800" kern="1200">
          <a:solidFill>
            <a:schemeClr val="tx1"/>
          </a:solidFill>
          <a:latin typeface="+mn-lt"/>
          <a:ea typeface="+mn-ea"/>
          <a:cs typeface="+mn-cs"/>
        </a:defRPr>
      </a:lvl8pPr>
      <a:lvl9pPr marL="4876678" algn="l" defTabSz="121917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25.xml"/><Relationship Id="rId1" Type="http://schemas.openxmlformats.org/officeDocument/2006/relationships/vmlDrawing" Target="../drawings/vmlDrawing1.vml"/><Relationship Id="rId4" Type="http://schemas.openxmlformats.org/officeDocument/2006/relationships/image" Target="../media/image13.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hyperlink" Target="https://apps.sciome.com/dataverse/saved?_id=tgmx17-cas-s1500plus-v1" TargetMode="Externa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hyperlink" Target="https://www.genecards.org/cgi-bin/carddisp.pl?gene=HMGCS2" TargetMode="External"/><Relationship Id="rId2" Type="http://schemas.openxmlformats.org/officeDocument/2006/relationships/image" Target="../media/image23.png"/><Relationship Id="rId1" Type="http://schemas.openxmlformats.org/officeDocument/2006/relationships/slideLayout" Target="../slideLayouts/slideLayout25.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5.xml"/><Relationship Id="rId5" Type="http://schemas.openxmlformats.org/officeDocument/2006/relationships/image" Target="../media/image31.png"/><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5.xml"/><Relationship Id="rId5" Type="http://schemas.openxmlformats.org/officeDocument/2006/relationships/hyperlink" Target="https://www.genecards.org/cgi-bin/carddisp.pl?gene=FABP1" TargetMode="External"/><Relationship Id="rId4" Type="http://schemas.openxmlformats.org/officeDocument/2006/relationships/image" Target="../media/image34.png"/></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5.xml"/><Relationship Id="rId4" Type="http://schemas.openxmlformats.org/officeDocument/2006/relationships/comments" Target="../comments/commen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2" Type="http://schemas.openxmlformats.org/officeDocument/2006/relationships/hyperlink" Target="https://www.gsea-msigdb.org/gsea/msigdb/collections.jsp#C2" TargetMode="External"/><Relationship Id="rId1" Type="http://schemas.openxmlformats.org/officeDocument/2006/relationships/slideLayout" Target="../slideLayouts/slideLayout25.xml"/></Relationships>
</file>

<file path=ppt/slides/_rels/slide4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5.xml"/></Relationships>
</file>

<file path=ppt/slides/_rels/slide4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5.xml"/></Relationships>
</file>

<file path=ppt/slides/_rels/slide5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5.xml"/></Relationships>
</file>

<file path=ppt/slides/_rels/slide5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F46F4-95ED-40A9-832A-29289AB0FC88}"/>
              </a:ext>
            </a:extLst>
          </p:cNvPr>
          <p:cNvSpPr>
            <a:spLocks noGrp="1"/>
          </p:cNvSpPr>
          <p:nvPr>
            <p:ph type="ctrTitle"/>
          </p:nvPr>
        </p:nvSpPr>
        <p:spPr>
          <a:xfrm>
            <a:off x="975946" y="835269"/>
            <a:ext cx="8924192" cy="3341077"/>
          </a:xfrm>
        </p:spPr>
        <p:txBody>
          <a:bodyPr>
            <a:normAutofit/>
          </a:bodyPr>
          <a:lstStyle/>
          <a:p>
            <a:r>
              <a:rPr lang="en-US" sz="6000" dirty="0"/>
              <a:t>tgmx17 2D Human S1500++ data</a:t>
            </a:r>
          </a:p>
        </p:txBody>
      </p:sp>
      <p:sp>
        <p:nvSpPr>
          <p:cNvPr id="5" name="TextBox 4">
            <a:extLst>
              <a:ext uri="{FF2B5EF4-FFF2-40B4-BE49-F238E27FC236}">
                <a16:creationId xmlns:a16="http://schemas.microsoft.com/office/drawing/2014/main" id="{C25BE960-95C6-4C2B-8D34-3610C527E1BC}"/>
              </a:ext>
            </a:extLst>
          </p:cNvPr>
          <p:cNvSpPr txBox="1"/>
          <p:nvPr/>
        </p:nvSpPr>
        <p:spPr>
          <a:xfrm>
            <a:off x="1143000" y="4853354"/>
            <a:ext cx="3830664" cy="584775"/>
          </a:xfrm>
          <a:prstGeom prst="rect">
            <a:avLst/>
          </a:prstGeom>
          <a:noFill/>
        </p:spPr>
        <p:txBody>
          <a:bodyPr wrap="none" rtlCol="0">
            <a:spAutoFit/>
          </a:bodyPr>
          <a:lstStyle/>
          <a:p>
            <a:r>
              <a:rPr lang="en-US" sz="3200" dirty="0">
                <a:solidFill>
                  <a:schemeClr val="accent1">
                    <a:lumMod val="50000"/>
                  </a:schemeClr>
                </a:solidFill>
              </a:rPr>
              <a:t>The </a:t>
            </a:r>
            <a:r>
              <a:rPr lang="en-US" sz="3200" dirty="0" err="1">
                <a:solidFill>
                  <a:schemeClr val="accent1">
                    <a:lumMod val="50000"/>
                  </a:schemeClr>
                </a:solidFill>
              </a:rPr>
              <a:t>Sciome</a:t>
            </a:r>
            <a:r>
              <a:rPr lang="en-US" sz="3200" dirty="0">
                <a:solidFill>
                  <a:schemeClr val="accent1">
                    <a:lumMod val="50000"/>
                  </a:schemeClr>
                </a:solidFill>
              </a:rPr>
              <a:t> Team</a:t>
            </a:r>
          </a:p>
        </p:txBody>
      </p:sp>
    </p:spTree>
    <p:extLst>
      <p:ext uri="{BB962C8B-B14F-4D97-AF65-F5344CB8AC3E}">
        <p14:creationId xmlns:p14="http://schemas.microsoft.com/office/powerpoint/2010/main" val="3321415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ABE525B-63CA-4F68-9384-CE8C6C0D56EB}"/>
              </a:ext>
            </a:extLst>
          </p:cNvPr>
          <p:cNvSpPr>
            <a:spLocks noGrp="1"/>
          </p:cNvSpPr>
          <p:nvPr>
            <p:ph idx="1"/>
          </p:nvPr>
        </p:nvSpPr>
        <p:spPr>
          <a:xfrm>
            <a:off x="1524000" y="2106497"/>
            <a:ext cx="9144000" cy="3728234"/>
          </a:xfrm>
        </p:spPr>
        <p:txBody>
          <a:bodyPr>
            <a:normAutofit/>
          </a:bodyPr>
          <a:lstStyle/>
          <a:p>
            <a:pPr marL="0" lvl="0" indent="0" defTabSz="914400">
              <a:lnSpc>
                <a:spcPct val="100000"/>
              </a:lnSpc>
              <a:spcBef>
                <a:spcPts val="0"/>
              </a:spcBef>
              <a:buClrTx/>
              <a:buNone/>
              <a:defRPr/>
            </a:pPr>
            <a:r>
              <a:rPr lang="en-US" sz="2400" kern="1200" spc="0" dirty="0">
                <a:solidFill>
                  <a:schemeClr val="tx1">
                    <a:lumMod val="50000"/>
                  </a:schemeClr>
                </a:solidFill>
                <a:latin typeface="Verdana"/>
              </a:rPr>
              <a:t>Criteria for determining and removing “outlier” samples:</a:t>
            </a:r>
          </a:p>
          <a:p>
            <a:pPr lvl="0" defTabSz="914400">
              <a:lnSpc>
                <a:spcPct val="100000"/>
              </a:lnSpc>
              <a:spcBef>
                <a:spcPts val="0"/>
              </a:spcBef>
              <a:buClrTx/>
              <a:buFontTx/>
              <a:buAutoNum type="arabicPeriod"/>
              <a:defRPr/>
            </a:pPr>
            <a:r>
              <a:rPr lang="en-US" sz="2400" kern="1200" spc="0" dirty="0">
                <a:solidFill>
                  <a:schemeClr val="tx1">
                    <a:lumMod val="50000"/>
                  </a:schemeClr>
                </a:solidFill>
                <a:latin typeface="Verdana"/>
              </a:rPr>
              <a:t>Samples that fail QC metrics (QC report)</a:t>
            </a:r>
          </a:p>
          <a:p>
            <a:pPr lvl="0" defTabSz="914400">
              <a:lnSpc>
                <a:spcPct val="100000"/>
              </a:lnSpc>
              <a:spcBef>
                <a:spcPts val="0"/>
              </a:spcBef>
              <a:buClrTx/>
              <a:buFontTx/>
              <a:buAutoNum type="arabicPeriod"/>
              <a:defRPr/>
            </a:pPr>
            <a:r>
              <a:rPr lang="en-US" sz="2400" kern="1200" spc="0" dirty="0">
                <a:solidFill>
                  <a:schemeClr val="tx1">
                    <a:lumMod val="50000"/>
                  </a:schemeClr>
                </a:solidFill>
                <a:latin typeface="Verdana"/>
              </a:rPr>
              <a:t>Correlation with replicates deviates by more than 0.05</a:t>
            </a:r>
          </a:p>
          <a:p>
            <a:endParaRPr lang="en-US" sz="2400" dirty="0"/>
          </a:p>
        </p:txBody>
      </p:sp>
      <p:sp>
        <p:nvSpPr>
          <p:cNvPr id="3" name="Title 2">
            <a:extLst>
              <a:ext uri="{FF2B5EF4-FFF2-40B4-BE49-F238E27FC236}">
                <a16:creationId xmlns:a16="http://schemas.microsoft.com/office/drawing/2014/main" id="{00DB4186-C41F-4482-B381-828196C7F5A9}"/>
              </a:ext>
            </a:extLst>
          </p:cNvPr>
          <p:cNvSpPr>
            <a:spLocks noGrp="1"/>
          </p:cNvSpPr>
          <p:nvPr>
            <p:ph type="title"/>
          </p:nvPr>
        </p:nvSpPr>
        <p:spPr/>
        <p:txBody>
          <a:bodyPr/>
          <a:lstStyle/>
          <a:p>
            <a:r>
              <a:rPr lang="en-US" dirty="0"/>
              <a:t>QC and Outlier Detection</a:t>
            </a:r>
          </a:p>
        </p:txBody>
      </p:sp>
      <p:pic>
        <p:nvPicPr>
          <p:cNvPr id="4" name="Picture 3">
            <a:extLst>
              <a:ext uri="{FF2B5EF4-FFF2-40B4-BE49-F238E27FC236}">
                <a16:creationId xmlns:a16="http://schemas.microsoft.com/office/drawing/2014/main" id="{A48A6418-D967-4B40-8680-8815603FB7B4}"/>
              </a:ext>
            </a:extLst>
          </p:cNvPr>
          <p:cNvPicPr>
            <a:picLocks noChangeAspect="1"/>
          </p:cNvPicPr>
          <p:nvPr/>
        </p:nvPicPr>
        <p:blipFill>
          <a:blip r:embed="rId2"/>
          <a:stretch>
            <a:fillRect/>
          </a:stretch>
        </p:blipFill>
        <p:spPr>
          <a:xfrm>
            <a:off x="9919606" y="88546"/>
            <a:ext cx="2133785" cy="2017951"/>
          </a:xfrm>
          <a:prstGeom prst="rect">
            <a:avLst/>
          </a:prstGeom>
        </p:spPr>
      </p:pic>
      <p:sp>
        <p:nvSpPr>
          <p:cNvPr id="5" name="Oval 4">
            <a:extLst>
              <a:ext uri="{FF2B5EF4-FFF2-40B4-BE49-F238E27FC236}">
                <a16:creationId xmlns:a16="http://schemas.microsoft.com/office/drawing/2014/main" id="{415F25D4-B480-417A-955A-6B67AD1F508C}"/>
              </a:ext>
            </a:extLst>
          </p:cNvPr>
          <p:cNvSpPr/>
          <p:nvPr/>
        </p:nvSpPr>
        <p:spPr>
          <a:xfrm>
            <a:off x="10057581" y="1151451"/>
            <a:ext cx="2134419" cy="920275"/>
          </a:xfrm>
          <a:prstGeom prst="ellipse">
            <a:avLst/>
          </a:prstGeom>
          <a:noFill/>
          <a:ln>
            <a:solidFill>
              <a:schemeClr val="tx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98502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B8A8FA-B1A8-435A-8654-3019320CD27D}"/>
              </a:ext>
            </a:extLst>
          </p:cNvPr>
          <p:cNvSpPr>
            <a:spLocks noGrp="1"/>
          </p:cNvSpPr>
          <p:nvPr>
            <p:ph type="title"/>
          </p:nvPr>
        </p:nvSpPr>
        <p:spPr/>
        <p:txBody>
          <a:bodyPr/>
          <a:lstStyle/>
          <a:p>
            <a:r>
              <a:rPr lang="en-US" dirty="0"/>
              <a:t>Correlation between replicates</a:t>
            </a:r>
          </a:p>
        </p:txBody>
      </p:sp>
      <p:graphicFrame>
        <p:nvGraphicFramePr>
          <p:cNvPr id="5" name="Object 4">
            <a:extLst>
              <a:ext uri="{FF2B5EF4-FFF2-40B4-BE49-F238E27FC236}">
                <a16:creationId xmlns:a16="http://schemas.microsoft.com/office/drawing/2014/main" id="{DD0BE84F-95DB-44AE-8F9E-48B5FC9A66BB}"/>
              </a:ext>
            </a:extLst>
          </p:cNvPr>
          <p:cNvGraphicFramePr>
            <a:graphicFrameLocks noChangeAspect="1"/>
          </p:cNvGraphicFramePr>
          <p:nvPr>
            <p:extLst>
              <p:ext uri="{D42A27DB-BD31-4B8C-83A1-F6EECF244321}">
                <p14:modId xmlns:p14="http://schemas.microsoft.com/office/powerpoint/2010/main" val="2143062397"/>
              </p:ext>
            </p:extLst>
          </p:nvPr>
        </p:nvGraphicFramePr>
        <p:xfrm>
          <a:off x="3818560" y="1097522"/>
          <a:ext cx="5584530" cy="5637386"/>
        </p:xfrm>
        <a:graphic>
          <a:graphicData uri="http://schemas.openxmlformats.org/presentationml/2006/ole">
            <mc:AlternateContent xmlns:mc="http://schemas.openxmlformats.org/markup-compatibility/2006">
              <mc:Choice xmlns:v="urn:schemas-microsoft-com:vml" Requires="v">
                <p:oleObj spid="_x0000_s2177" name="Document" r:id="rId3" imgW="9837843" imgH="9929696" progId="Word.Document.12">
                  <p:embed/>
                </p:oleObj>
              </mc:Choice>
              <mc:Fallback>
                <p:oleObj name="Document" r:id="rId3" imgW="9837843" imgH="9929696" progId="Word.Document.12">
                  <p:embed/>
                  <p:pic>
                    <p:nvPicPr>
                      <p:cNvPr id="0" name=""/>
                      <p:cNvPicPr/>
                      <p:nvPr/>
                    </p:nvPicPr>
                    <p:blipFill>
                      <a:blip r:embed="rId4"/>
                      <a:stretch>
                        <a:fillRect/>
                      </a:stretch>
                    </p:blipFill>
                    <p:spPr>
                      <a:xfrm>
                        <a:off x="3818560" y="1097522"/>
                        <a:ext cx="5584530" cy="5637386"/>
                      </a:xfrm>
                      <a:prstGeom prst="rect">
                        <a:avLst/>
                      </a:prstGeom>
                    </p:spPr>
                  </p:pic>
                </p:oleObj>
              </mc:Fallback>
            </mc:AlternateContent>
          </a:graphicData>
        </a:graphic>
      </p:graphicFrame>
      <p:sp>
        <p:nvSpPr>
          <p:cNvPr id="6" name="Oval 5">
            <a:extLst>
              <a:ext uri="{FF2B5EF4-FFF2-40B4-BE49-F238E27FC236}">
                <a16:creationId xmlns:a16="http://schemas.microsoft.com/office/drawing/2014/main" id="{3C9DD548-4384-4BF3-872A-F98C070C968E}"/>
              </a:ext>
            </a:extLst>
          </p:cNvPr>
          <p:cNvSpPr/>
          <p:nvPr/>
        </p:nvSpPr>
        <p:spPr>
          <a:xfrm>
            <a:off x="3629358" y="3942999"/>
            <a:ext cx="6172782" cy="1249315"/>
          </a:xfrm>
          <a:prstGeom prst="ellipse">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04D97F62-00A2-4E18-BD5C-684BFBC108DE}"/>
              </a:ext>
            </a:extLst>
          </p:cNvPr>
          <p:cNvSpPr/>
          <p:nvPr/>
        </p:nvSpPr>
        <p:spPr>
          <a:xfrm>
            <a:off x="6427177" y="1503485"/>
            <a:ext cx="1618702" cy="5418199"/>
          </a:xfrm>
          <a:prstGeom prst="ellipse">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E6A48854-7E79-46A1-B21C-380B061DEA53}"/>
              </a:ext>
            </a:extLst>
          </p:cNvPr>
          <p:cNvSpPr txBox="1"/>
          <p:nvPr/>
        </p:nvSpPr>
        <p:spPr>
          <a:xfrm>
            <a:off x="138209" y="3758333"/>
            <a:ext cx="3491149" cy="369332"/>
          </a:xfrm>
          <a:prstGeom prst="rect">
            <a:avLst/>
          </a:prstGeom>
          <a:noFill/>
          <a:ln>
            <a:solidFill>
              <a:schemeClr val="tx1">
                <a:lumMod val="50000"/>
              </a:schemeClr>
            </a:solidFill>
          </a:ln>
        </p:spPr>
        <p:txBody>
          <a:bodyPr wrap="none" rtlCol="0">
            <a:spAutoFit/>
          </a:bodyPr>
          <a:lstStyle/>
          <a:p>
            <a:r>
              <a:rPr lang="en-US" dirty="0"/>
              <a:t>This sample will be removed</a:t>
            </a:r>
          </a:p>
        </p:txBody>
      </p:sp>
      <p:cxnSp>
        <p:nvCxnSpPr>
          <p:cNvPr id="8" name="Straight Arrow Connector 7">
            <a:extLst>
              <a:ext uri="{FF2B5EF4-FFF2-40B4-BE49-F238E27FC236}">
                <a16:creationId xmlns:a16="http://schemas.microsoft.com/office/drawing/2014/main" id="{795BCA3D-7989-42E2-8962-8E728BB0932C}"/>
              </a:ext>
            </a:extLst>
          </p:cNvPr>
          <p:cNvCxnSpPr>
            <a:cxnSpLocks/>
          </p:cNvCxnSpPr>
          <p:nvPr/>
        </p:nvCxnSpPr>
        <p:spPr>
          <a:xfrm>
            <a:off x="3452117" y="4123539"/>
            <a:ext cx="366443" cy="2840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53002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6" name="Content Placeholder 1">
            <a:extLst>
              <a:ext uri="{FF2B5EF4-FFF2-40B4-BE49-F238E27FC236}">
                <a16:creationId xmlns:a16="http://schemas.microsoft.com/office/drawing/2014/main" id="{4271DB1E-79FA-4096-B863-D9CC860CD82E}"/>
              </a:ext>
            </a:extLst>
          </p:cNvPr>
          <p:cNvSpPr>
            <a:spLocks noGrp="1"/>
          </p:cNvSpPr>
          <p:nvPr>
            <p:ph idx="1"/>
          </p:nvPr>
        </p:nvSpPr>
        <p:spPr>
          <a:xfrm>
            <a:off x="1369057" y="1636822"/>
            <a:ext cx="9873673" cy="2852985"/>
          </a:xfrm>
        </p:spPr>
        <p:txBody>
          <a:bodyPr>
            <a:noAutofit/>
          </a:bodyPr>
          <a:lstStyle/>
          <a:p>
            <a:pPr marL="0" indent="0" algn="ctr">
              <a:buNone/>
            </a:pPr>
            <a:r>
              <a:rPr lang="en-US" sz="15000" dirty="0">
                <a:solidFill>
                  <a:schemeClr val="tx1">
                    <a:lumMod val="50000"/>
                  </a:schemeClr>
                </a:solidFill>
              </a:rPr>
              <a:t>PCA Plots</a:t>
            </a:r>
          </a:p>
        </p:txBody>
      </p:sp>
    </p:spTree>
    <p:extLst>
      <p:ext uri="{BB962C8B-B14F-4D97-AF65-F5344CB8AC3E}">
        <p14:creationId xmlns:p14="http://schemas.microsoft.com/office/powerpoint/2010/main" val="178269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88374A0-E820-46E4-A8A9-C6079A7DBE9A}"/>
              </a:ext>
            </a:extLst>
          </p:cNvPr>
          <p:cNvGraphicFramePr>
            <a:graphicFrameLocks noGrp="1"/>
          </p:cNvGraphicFramePr>
          <p:nvPr>
            <p:ph idx="1"/>
            <p:extLst>
              <p:ext uri="{D42A27DB-BD31-4B8C-83A1-F6EECF244321}">
                <p14:modId xmlns:p14="http://schemas.microsoft.com/office/powerpoint/2010/main" val="468971651"/>
              </p:ext>
            </p:extLst>
          </p:nvPr>
        </p:nvGraphicFramePr>
        <p:xfrm>
          <a:off x="411775" y="608451"/>
          <a:ext cx="11368450" cy="6249549"/>
        </p:xfrm>
        <a:graphic>
          <a:graphicData uri="http://schemas.openxmlformats.org/drawingml/2006/table">
            <a:tbl>
              <a:tblPr>
                <a:tableStyleId>{35758FB7-9AC5-4552-8A53-C91805E547FA}</a:tableStyleId>
              </a:tblPr>
              <a:tblGrid>
                <a:gridCol w="2333920">
                  <a:extLst>
                    <a:ext uri="{9D8B030D-6E8A-4147-A177-3AD203B41FA5}">
                      <a16:colId xmlns:a16="http://schemas.microsoft.com/office/drawing/2014/main" val="3488568109"/>
                    </a:ext>
                  </a:extLst>
                </a:gridCol>
                <a:gridCol w="903453">
                  <a:extLst>
                    <a:ext uri="{9D8B030D-6E8A-4147-A177-3AD203B41FA5}">
                      <a16:colId xmlns:a16="http://schemas.microsoft.com/office/drawing/2014/main" val="4163971226"/>
                    </a:ext>
                  </a:extLst>
                </a:gridCol>
                <a:gridCol w="903453">
                  <a:extLst>
                    <a:ext uri="{9D8B030D-6E8A-4147-A177-3AD203B41FA5}">
                      <a16:colId xmlns:a16="http://schemas.microsoft.com/office/drawing/2014/main" val="21466417"/>
                    </a:ext>
                  </a:extLst>
                </a:gridCol>
                <a:gridCol w="903453">
                  <a:extLst>
                    <a:ext uri="{9D8B030D-6E8A-4147-A177-3AD203B41FA5}">
                      <a16:colId xmlns:a16="http://schemas.microsoft.com/office/drawing/2014/main" val="2696890361"/>
                    </a:ext>
                  </a:extLst>
                </a:gridCol>
                <a:gridCol w="903453">
                  <a:extLst>
                    <a:ext uri="{9D8B030D-6E8A-4147-A177-3AD203B41FA5}">
                      <a16:colId xmlns:a16="http://schemas.microsoft.com/office/drawing/2014/main" val="3125684024"/>
                    </a:ext>
                  </a:extLst>
                </a:gridCol>
                <a:gridCol w="903453">
                  <a:extLst>
                    <a:ext uri="{9D8B030D-6E8A-4147-A177-3AD203B41FA5}">
                      <a16:colId xmlns:a16="http://schemas.microsoft.com/office/drawing/2014/main" val="1566164416"/>
                    </a:ext>
                  </a:extLst>
                </a:gridCol>
                <a:gridCol w="903453">
                  <a:extLst>
                    <a:ext uri="{9D8B030D-6E8A-4147-A177-3AD203B41FA5}">
                      <a16:colId xmlns:a16="http://schemas.microsoft.com/office/drawing/2014/main" val="1452586697"/>
                    </a:ext>
                  </a:extLst>
                </a:gridCol>
                <a:gridCol w="903453">
                  <a:extLst>
                    <a:ext uri="{9D8B030D-6E8A-4147-A177-3AD203B41FA5}">
                      <a16:colId xmlns:a16="http://schemas.microsoft.com/office/drawing/2014/main" val="734926512"/>
                    </a:ext>
                  </a:extLst>
                </a:gridCol>
                <a:gridCol w="903453">
                  <a:extLst>
                    <a:ext uri="{9D8B030D-6E8A-4147-A177-3AD203B41FA5}">
                      <a16:colId xmlns:a16="http://schemas.microsoft.com/office/drawing/2014/main" val="3542136624"/>
                    </a:ext>
                  </a:extLst>
                </a:gridCol>
                <a:gridCol w="903453">
                  <a:extLst>
                    <a:ext uri="{9D8B030D-6E8A-4147-A177-3AD203B41FA5}">
                      <a16:colId xmlns:a16="http://schemas.microsoft.com/office/drawing/2014/main" val="307217377"/>
                    </a:ext>
                  </a:extLst>
                </a:gridCol>
                <a:gridCol w="903453">
                  <a:extLst>
                    <a:ext uri="{9D8B030D-6E8A-4147-A177-3AD203B41FA5}">
                      <a16:colId xmlns:a16="http://schemas.microsoft.com/office/drawing/2014/main" val="2748452216"/>
                    </a:ext>
                  </a:extLst>
                </a:gridCol>
              </a:tblGrid>
              <a:tr h="169858">
                <a:tc>
                  <a:txBody>
                    <a:bodyPr/>
                    <a:lstStyle/>
                    <a:p>
                      <a:pPr algn="l"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samples/dose</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Batch/run</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C1</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C2</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a:solidFill>
                            <a:schemeClr val="tx1">
                              <a:lumMod val="50000"/>
                            </a:schemeClr>
                          </a:solidFill>
                          <a:effectLst/>
                          <a:latin typeface="Calibri" panose="020F0502020204030204" pitchFamily="34" charset="0"/>
                          <a:cs typeface="Calibri" panose="020F0502020204030204" pitchFamily="34" charset="0"/>
                        </a:rPr>
                        <a:t>C3</a:t>
                      </a:r>
                      <a:endParaRPr lang="en-US" sz="1100" b="1" i="0" u="none" strike="noStrike">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C4</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C5</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C6</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C7</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C8</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C9</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extLst>
                  <a:ext uri="{0D108BD9-81ED-4DB2-BD59-A6C34878D82A}">
                    <a16:rowId xmlns:a16="http://schemas.microsoft.com/office/drawing/2014/main" val="3766075461"/>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2-(2-Butoxyethoxy)ethanol</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787687841"/>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2-methyl-2,4-pentanediol</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579034911"/>
                  </a:ext>
                </a:extLst>
              </a:tr>
              <a:tr h="217633">
                <a:tc>
                  <a:txBody>
                    <a:bodyPr/>
                    <a:lstStyle/>
                    <a:p>
                      <a:pPr algn="l" fontAlgn="b"/>
                      <a:r>
                        <a:rPr lang="en-US" sz="1100" b="1" i="0" u="none" strike="noStrike" dirty="0">
                          <a:solidFill>
                            <a:schemeClr val="tx1">
                              <a:lumMod val="50000"/>
                            </a:schemeClr>
                          </a:solidFill>
                          <a:effectLst/>
                          <a:latin typeface="Calibri" panose="020F0502020204030204" pitchFamily="34" charset="0"/>
                        </a:rPr>
                        <a:t>4:2 Fluorotelomer sulfonic acid</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643262799"/>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6,2 FTOH</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88527133"/>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6,2 FTS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564077513"/>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6,2 </a:t>
                      </a:r>
                      <a:r>
                        <a:rPr lang="en-US" sz="1100" b="1" i="0" u="none" strike="noStrike" dirty="0" err="1">
                          <a:solidFill>
                            <a:schemeClr val="tx1">
                              <a:lumMod val="50000"/>
                            </a:schemeClr>
                          </a:solidFill>
                          <a:effectLst/>
                          <a:latin typeface="Calibri" panose="020F0502020204030204" pitchFamily="34" charset="0"/>
                        </a:rPr>
                        <a:t>methylacrylate</a:t>
                      </a:r>
                      <a:endParaRPr lang="en-US" sz="1100" b="1" i="0" u="none" strike="noStrike" dirty="0">
                        <a:solidFill>
                          <a:schemeClr val="tx1">
                            <a:lumMod val="50000"/>
                          </a:schemeClr>
                        </a:solidFill>
                        <a:effectLst/>
                        <a:latin typeface="Calibri" panose="020F0502020204030204" pitchFamily="34" charset="0"/>
                      </a:endParaRP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788568084"/>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8:2 FTOH</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4154177561"/>
                  </a:ext>
                </a:extLst>
              </a:tr>
              <a:tr h="333865">
                <a:tc>
                  <a:txBody>
                    <a:bodyPr/>
                    <a:lstStyle/>
                    <a:p>
                      <a:pPr algn="l" fontAlgn="b"/>
                      <a:r>
                        <a:rPr lang="en-US" sz="1100" b="1" i="0" u="none" strike="noStrike" dirty="0">
                          <a:solidFill>
                            <a:schemeClr val="tx1">
                              <a:lumMod val="50000"/>
                            </a:schemeClr>
                          </a:solidFill>
                          <a:effectLst/>
                          <a:latin typeface="Calibri" panose="020F0502020204030204" pitchFamily="34" charset="0"/>
                        </a:rPr>
                        <a:t>AFFF1-ARCTIC 3% MIL-SPEC AFFF-Solberg</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593653467"/>
                  </a:ext>
                </a:extLst>
              </a:tr>
              <a:tr h="333865">
                <a:tc>
                  <a:txBody>
                    <a:bodyPr/>
                    <a:lstStyle/>
                    <a:p>
                      <a:pPr algn="l" fontAlgn="b"/>
                      <a:r>
                        <a:rPr lang="en-US" sz="1100" b="1" i="0" u="none" strike="noStrike" dirty="0">
                          <a:solidFill>
                            <a:schemeClr val="tx1">
                              <a:lumMod val="50000"/>
                            </a:schemeClr>
                          </a:solidFill>
                          <a:effectLst/>
                          <a:latin typeface="Calibri" panose="020F0502020204030204" pitchFamily="34" charset="0"/>
                        </a:rPr>
                        <a:t>AFFF2-ANSULITE AFC-3MS 3% AFFF-CHEMGUARD</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713165332"/>
                  </a:ext>
                </a:extLst>
              </a:tr>
              <a:tr h="333865">
                <a:tc>
                  <a:txBody>
                    <a:bodyPr/>
                    <a:lstStyle/>
                    <a:p>
                      <a:pPr algn="l" fontAlgn="b"/>
                      <a:r>
                        <a:rPr lang="en-US" sz="1100" b="1" i="0" u="none" strike="noStrike" dirty="0">
                          <a:solidFill>
                            <a:schemeClr val="tx1">
                              <a:lumMod val="50000"/>
                            </a:schemeClr>
                          </a:solidFill>
                          <a:effectLst/>
                          <a:latin typeface="Calibri" panose="020F0502020204030204" pitchFamily="34" charset="0"/>
                        </a:rPr>
                        <a:t>AFFF3-AER-O-WATER 3EM-C6 AFFF-TRIDOL</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769265344"/>
                  </a:ext>
                </a:extLst>
              </a:tr>
              <a:tr h="205799">
                <a:tc>
                  <a:txBody>
                    <a:bodyPr/>
                    <a:lstStyle/>
                    <a:p>
                      <a:pPr algn="l" fontAlgn="b"/>
                      <a:r>
                        <a:rPr lang="en-US" sz="1100" b="1" i="0" u="none" strike="noStrike" dirty="0">
                          <a:solidFill>
                            <a:schemeClr val="tx1">
                              <a:lumMod val="50000"/>
                            </a:schemeClr>
                          </a:solidFill>
                          <a:effectLst/>
                          <a:latin typeface="Calibri" panose="020F0502020204030204" pitchFamily="34" charset="0"/>
                        </a:rPr>
                        <a:t>AFFF4-PHOS-CHEK 3% AFFF MILSPEC</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89542857"/>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AFFF5-FOMTEC</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extLst>
                  <a:ext uri="{0D108BD9-81ED-4DB2-BD59-A6C34878D82A}">
                    <a16:rowId xmlns:a16="http://schemas.microsoft.com/office/drawing/2014/main" val="319272108"/>
                  </a:ext>
                </a:extLst>
              </a:tr>
              <a:tr h="333865">
                <a:tc>
                  <a:txBody>
                    <a:bodyPr/>
                    <a:lstStyle/>
                    <a:p>
                      <a:pPr algn="l" fontAlgn="b"/>
                      <a:r>
                        <a:rPr lang="en-US" sz="1100" b="1" i="0" u="none" strike="noStrike" dirty="0">
                          <a:solidFill>
                            <a:schemeClr val="tx1">
                              <a:lumMod val="50000"/>
                            </a:schemeClr>
                          </a:solidFill>
                          <a:effectLst/>
                          <a:latin typeface="Calibri" panose="020F0502020204030204" pitchFamily="34" charset="0"/>
                        </a:rPr>
                        <a:t>CHEMGUARD S550 PFAS mixture with PEG</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665113378"/>
                  </a:ext>
                </a:extLst>
              </a:tr>
              <a:tr h="169858">
                <a:tc>
                  <a:txBody>
                    <a:bodyPr/>
                    <a:lstStyle/>
                    <a:p>
                      <a:pPr algn="l" fontAlgn="b"/>
                      <a:r>
                        <a:rPr lang="en-US" sz="1100" b="1" i="0" u="none" strike="noStrike">
                          <a:solidFill>
                            <a:schemeClr val="tx1">
                              <a:lumMod val="50000"/>
                            </a:schemeClr>
                          </a:solidFill>
                          <a:effectLst/>
                          <a:latin typeface="Calibri" panose="020F0502020204030204" pitchFamily="34" charset="0"/>
                        </a:rPr>
                        <a:t>Cyclosporine 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788122398"/>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Laurylamidopropyl betaine</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555912035"/>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Omeprazole</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830331177"/>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PEG</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25006944"/>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PFBS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5904435"/>
                  </a:ext>
                </a:extLst>
              </a:tr>
              <a:tr h="169858">
                <a:tc>
                  <a:txBody>
                    <a:bodyPr/>
                    <a:lstStyle/>
                    <a:p>
                      <a:pPr algn="l" fontAlgn="b"/>
                      <a:r>
                        <a:rPr lang="en-US" sz="1100" b="1" i="0" u="none" strike="noStrike">
                          <a:solidFill>
                            <a:schemeClr val="tx1">
                              <a:lumMod val="50000"/>
                            </a:schemeClr>
                          </a:solidFill>
                          <a:effectLst/>
                          <a:latin typeface="Calibri" panose="020F0502020204030204" pitchFamily="34" charset="0"/>
                        </a:rPr>
                        <a:t>PFDA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1" i="0" u="none" strike="noStrike" dirty="0">
                          <a:solidFill>
                            <a:srgbClr val="FF0000"/>
                          </a:solidFill>
                          <a:effectLst/>
                          <a:latin typeface="Calibri" panose="020F0502020204030204" pitchFamily="34" charset="0"/>
                        </a:rPr>
                        <a:t>0</a:t>
                      </a:r>
                    </a:p>
                  </a:txBody>
                  <a:tcPr marL="9525" marR="9525" marT="9525" marB="0" anchor="b"/>
                </a:tc>
                <a:extLst>
                  <a:ext uri="{0D108BD9-81ED-4DB2-BD59-A6C34878D82A}">
                    <a16:rowId xmlns:a16="http://schemas.microsoft.com/office/drawing/2014/main" val="3021206358"/>
                  </a:ext>
                </a:extLst>
              </a:tr>
              <a:tr h="169858">
                <a:tc>
                  <a:txBody>
                    <a:bodyPr/>
                    <a:lstStyle/>
                    <a:p>
                      <a:pPr algn="l" fontAlgn="b"/>
                      <a:r>
                        <a:rPr lang="en-US" sz="1100" b="1" i="0" u="none" strike="noStrike">
                          <a:solidFill>
                            <a:schemeClr val="tx1">
                              <a:lumMod val="50000"/>
                            </a:schemeClr>
                          </a:solidFill>
                          <a:effectLst/>
                          <a:latin typeface="Calibri" panose="020F0502020204030204" pitchFamily="34" charset="0"/>
                        </a:rPr>
                        <a:t>PFHpA (C7)</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206835262"/>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PFHpS (C7)</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635875104"/>
                  </a:ext>
                </a:extLst>
              </a:tr>
              <a:tr h="169858">
                <a:tc>
                  <a:txBody>
                    <a:bodyPr/>
                    <a:lstStyle/>
                    <a:p>
                      <a:pPr algn="l" fontAlgn="b"/>
                      <a:r>
                        <a:rPr lang="en-US" sz="1100" b="1" i="0" u="none" strike="noStrike" dirty="0" err="1">
                          <a:solidFill>
                            <a:schemeClr val="tx1">
                              <a:lumMod val="50000"/>
                            </a:schemeClr>
                          </a:solidFill>
                          <a:effectLst/>
                          <a:latin typeface="Calibri" panose="020F0502020204030204" pitchFamily="34" charset="0"/>
                        </a:rPr>
                        <a:t>PFHxA</a:t>
                      </a:r>
                      <a:endParaRPr lang="en-US" sz="1100" b="1" i="0" u="none" strike="noStrike" dirty="0">
                        <a:solidFill>
                          <a:schemeClr val="tx1">
                            <a:lumMod val="50000"/>
                          </a:schemeClr>
                        </a:solidFill>
                        <a:effectLst/>
                        <a:latin typeface="Calibri" panose="020F0502020204030204" pitchFamily="34" charset="0"/>
                      </a:endParaRP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193444158"/>
                  </a:ext>
                </a:extLst>
              </a:tr>
              <a:tr h="169858">
                <a:tc>
                  <a:txBody>
                    <a:bodyPr/>
                    <a:lstStyle/>
                    <a:p>
                      <a:pPr algn="l" fontAlgn="b"/>
                      <a:r>
                        <a:rPr lang="en-US" sz="1100" b="1" i="0" u="none" strike="noStrike">
                          <a:solidFill>
                            <a:schemeClr val="tx1">
                              <a:lumMod val="50000"/>
                            </a:schemeClr>
                          </a:solidFill>
                          <a:effectLst/>
                          <a:latin typeface="Calibri" panose="020F0502020204030204" pitchFamily="34" charset="0"/>
                        </a:rPr>
                        <a:t>PFHxSK</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30712612"/>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PFNA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4244536291"/>
                  </a:ext>
                </a:extLst>
              </a:tr>
              <a:tr h="169858">
                <a:tc>
                  <a:txBody>
                    <a:bodyPr/>
                    <a:lstStyle/>
                    <a:p>
                      <a:pPr algn="l" fontAlgn="b"/>
                      <a:r>
                        <a:rPr lang="en-US" sz="1100" b="1" i="0" u="none" strike="noStrike">
                          <a:solidFill>
                            <a:schemeClr val="tx1">
                              <a:lumMod val="50000"/>
                            </a:schemeClr>
                          </a:solidFill>
                          <a:effectLst/>
                          <a:latin typeface="Calibri" panose="020F0502020204030204" pitchFamily="34" charset="0"/>
                        </a:rPr>
                        <a:t>PFOA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01408236"/>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PFOS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961192624"/>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Phenobarbital</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965677893"/>
                  </a:ext>
                </a:extLst>
              </a:tr>
              <a:tr h="198481">
                <a:tc>
                  <a:txBody>
                    <a:bodyPr/>
                    <a:lstStyle/>
                    <a:p>
                      <a:pPr algn="l" fontAlgn="b"/>
                      <a:r>
                        <a:rPr lang="en-US" sz="1100" b="1" i="0" u="none" strike="noStrike" dirty="0">
                          <a:solidFill>
                            <a:schemeClr val="tx1">
                              <a:lumMod val="50000"/>
                            </a:schemeClr>
                          </a:solidFill>
                          <a:effectLst/>
                          <a:latin typeface="Calibri" panose="020F0502020204030204" pitchFamily="34" charset="0"/>
                        </a:rPr>
                        <a:t>Pooled AFFF of qualified products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153593312"/>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SOS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468813750"/>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Wyeth-14643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648394552"/>
                  </a:ext>
                </a:extLst>
              </a:tr>
            </a:tbl>
          </a:graphicData>
        </a:graphic>
      </p:graphicFrame>
      <p:sp>
        <p:nvSpPr>
          <p:cNvPr id="2" name="TextBox 1">
            <a:extLst>
              <a:ext uri="{FF2B5EF4-FFF2-40B4-BE49-F238E27FC236}">
                <a16:creationId xmlns:a16="http://schemas.microsoft.com/office/drawing/2014/main" id="{76E0150C-7914-47A6-983E-9E9EBB2FC48D}"/>
              </a:ext>
            </a:extLst>
          </p:cNvPr>
          <p:cNvSpPr txBox="1"/>
          <p:nvPr/>
        </p:nvSpPr>
        <p:spPr>
          <a:xfrm>
            <a:off x="2316598" y="102742"/>
            <a:ext cx="8023800" cy="369332"/>
          </a:xfrm>
          <a:prstGeom prst="rect">
            <a:avLst/>
          </a:prstGeom>
          <a:noFill/>
        </p:spPr>
        <p:txBody>
          <a:bodyPr wrap="none" rtlCol="0">
            <a:spAutoFit/>
          </a:bodyPr>
          <a:lstStyle/>
          <a:p>
            <a:pPr algn="ctr"/>
            <a:r>
              <a:rPr lang="en-US" dirty="0">
                <a:solidFill>
                  <a:schemeClr val="tx1">
                    <a:lumMod val="50000"/>
                  </a:schemeClr>
                </a:solidFill>
              </a:rPr>
              <a:t>3 or more replicates available for every chemical/concentration/run</a:t>
            </a:r>
          </a:p>
        </p:txBody>
      </p:sp>
    </p:spTree>
    <p:extLst>
      <p:ext uri="{BB962C8B-B14F-4D97-AF65-F5344CB8AC3E}">
        <p14:creationId xmlns:p14="http://schemas.microsoft.com/office/powerpoint/2010/main" val="32096548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B9F80ED-56E1-4DD0-A367-718F2146765B}"/>
              </a:ext>
            </a:extLst>
          </p:cNvPr>
          <p:cNvGraphicFramePr>
            <a:graphicFrameLocks noGrp="1"/>
          </p:cNvGraphicFramePr>
          <p:nvPr>
            <p:extLst>
              <p:ext uri="{D42A27DB-BD31-4B8C-83A1-F6EECF244321}">
                <p14:modId xmlns:p14="http://schemas.microsoft.com/office/powerpoint/2010/main" val="2429471024"/>
              </p:ext>
            </p:extLst>
          </p:nvPr>
        </p:nvGraphicFramePr>
        <p:xfrm>
          <a:off x="636998" y="527785"/>
          <a:ext cx="11198828" cy="6103142"/>
        </p:xfrm>
        <a:graphic>
          <a:graphicData uri="http://schemas.openxmlformats.org/drawingml/2006/table">
            <a:tbl>
              <a:tblPr>
                <a:tableStyleId>{35758FB7-9AC5-4552-8A53-C91805E547FA}</a:tableStyleId>
              </a:tblPr>
              <a:tblGrid>
                <a:gridCol w="2537716">
                  <a:extLst>
                    <a:ext uri="{9D8B030D-6E8A-4147-A177-3AD203B41FA5}">
                      <a16:colId xmlns:a16="http://schemas.microsoft.com/office/drawing/2014/main" val="3013056839"/>
                    </a:ext>
                  </a:extLst>
                </a:gridCol>
                <a:gridCol w="651355">
                  <a:extLst>
                    <a:ext uri="{9D8B030D-6E8A-4147-A177-3AD203B41FA5}">
                      <a16:colId xmlns:a16="http://schemas.microsoft.com/office/drawing/2014/main" val="2207542355"/>
                    </a:ext>
                  </a:extLst>
                </a:gridCol>
                <a:gridCol w="889973">
                  <a:extLst>
                    <a:ext uri="{9D8B030D-6E8A-4147-A177-3AD203B41FA5}">
                      <a16:colId xmlns:a16="http://schemas.microsoft.com/office/drawing/2014/main" val="3743292896"/>
                    </a:ext>
                  </a:extLst>
                </a:gridCol>
                <a:gridCol w="889973">
                  <a:extLst>
                    <a:ext uri="{9D8B030D-6E8A-4147-A177-3AD203B41FA5}">
                      <a16:colId xmlns:a16="http://schemas.microsoft.com/office/drawing/2014/main" val="3824010290"/>
                    </a:ext>
                  </a:extLst>
                </a:gridCol>
                <a:gridCol w="889973">
                  <a:extLst>
                    <a:ext uri="{9D8B030D-6E8A-4147-A177-3AD203B41FA5}">
                      <a16:colId xmlns:a16="http://schemas.microsoft.com/office/drawing/2014/main" val="372460438"/>
                    </a:ext>
                  </a:extLst>
                </a:gridCol>
                <a:gridCol w="889973">
                  <a:extLst>
                    <a:ext uri="{9D8B030D-6E8A-4147-A177-3AD203B41FA5}">
                      <a16:colId xmlns:a16="http://schemas.microsoft.com/office/drawing/2014/main" val="1306336420"/>
                    </a:ext>
                  </a:extLst>
                </a:gridCol>
                <a:gridCol w="889973">
                  <a:extLst>
                    <a:ext uri="{9D8B030D-6E8A-4147-A177-3AD203B41FA5}">
                      <a16:colId xmlns:a16="http://schemas.microsoft.com/office/drawing/2014/main" val="2171122869"/>
                    </a:ext>
                  </a:extLst>
                </a:gridCol>
                <a:gridCol w="889973">
                  <a:extLst>
                    <a:ext uri="{9D8B030D-6E8A-4147-A177-3AD203B41FA5}">
                      <a16:colId xmlns:a16="http://schemas.microsoft.com/office/drawing/2014/main" val="1359289178"/>
                    </a:ext>
                  </a:extLst>
                </a:gridCol>
                <a:gridCol w="889973">
                  <a:extLst>
                    <a:ext uri="{9D8B030D-6E8A-4147-A177-3AD203B41FA5}">
                      <a16:colId xmlns:a16="http://schemas.microsoft.com/office/drawing/2014/main" val="3918620543"/>
                    </a:ext>
                  </a:extLst>
                </a:gridCol>
                <a:gridCol w="889973">
                  <a:extLst>
                    <a:ext uri="{9D8B030D-6E8A-4147-A177-3AD203B41FA5}">
                      <a16:colId xmlns:a16="http://schemas.microsoft.com/office/drawing/2014/main" val="2482072795"/>
                    </a:ext>
                  </a:extLst>
                </a:gridCol>
                <a:gridCol w="889973">
                  <a:extLst>
                    <a:ext uri="{9D8B030D-6E8A-4147-A177-3AD203B41FA5}">
                      <a16:colId xmlns:a16="http://schemas.microsoft.com/office/drawing/2014/main" val="3726218155"/>
                    </a:ext>
                  </a:extLst>
                </a:gridCol>
              </a:tblGrid>
              <a:tr h="287904">
                <a:tc>
                  <a:txBody>
                    <a:bodyPr/>
                    <a:lstStyle/>
                    <a:p>
                      <a:pPr algn="l"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samples/dose</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Batch/run</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a:solidFill>
                            <a:schemeClr val="tx1">
                              <a:lumMod val="50000"/>
                            </a:schemeClr>
                          </a:solidFill>
                          <a:effectLst/>
                          <a:latin typeface="Calibri" panose="020F0502020204030204" pitchFamily="34" charset="0"/>
                          <a:cs typeface="Calibri" panose="020F0502020204030204" pitchFamily="34" charset="0"/>
                        </a:rPr>
                        <a:t>C1</a:t>
                      </a:r>
                      <a:endParaRPr lang="en-US" sz="1100" b="1" i="0" u="none" strike="noStrike">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C2</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C3</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C4</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C5</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C6</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C7</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C8</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C9</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extLst>
                  <a:ext uri="{0D108BD9-81ED-4DB2-BD59-A6C34878D82A}">
                    <a16:rowId xmlns:a16="http://schemas.microsoft.com/office/drawing/2014/main" val="3778343990"/>
                  </a:ext>
                </a:extLst>
              </a:tr>
              <a:tr h="287904">
                <a:tc>
                  <a:txBody>
                    <a:bodyPr/>
                    <a:lstStyle/>
                    <a:p>
                      <a:pPr algn="l" fontAlgn="b"/>
                      <a:r>
                        <a:rPr lang="en-US" sz="1100" b="1" i="0" u="none" strike="noStrike" dirty="0">
                          <a:solidFill>
                            <a:schemeClr val="tx1">
                              <a:lumMod val="50000"/>
                            </a:schemeClr>
                          </a:solidFill>
                          <a:effectLst/>
                          <a:latin typeface="Calibri" panose="020F0502020204030204" pitchFamily="34" charset="0"/>
                        </a:rPr>
                        <a:t>2-(2-Butoxyethoxy)ethanol</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733009179"/>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2-methyl-2,4-pentanediol</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579949553"/>
                  </a:ext>
                </a:extLst>
              </a:tr>
              <a:tr h="157624">
                <a:tc>
                  <a:txBody>
                    <a:bodyPr/>
                    <a:lstStyle/>
                    <a:p>
                      <a:pPr algn="l" fontAlgn="b"/>
                      <a:r>
                        <a:rPr lang="en-US" sz="1100" b="1" i="0" u="none" strike="noStrike" dirty="0">
                          <a:solidFill>
                            <a:schemeClr val="tx1">
                              <a:lumMod val="50000"/>
                            </a:schemeClr>
                          </a:solidFill>
                          <a:effectLst/>
                          <a:latin typeface="Calibri" panose="020F0502020204030204" pitchFamily="34" charset="0"/>
                        </a:rPr>
                        <a:t>4:2 Fluorotelomer sulfonic acid</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374354300"/>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6,2 FTOH</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462844563"/>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6,2 FTS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983980768"/>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6,2 methylacrylate</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410943976"/>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8:2 FTOH</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654386449"/>
                  </a:ext>
                </a:extLst>
              </a:tr>
              <a:tr h="155377">
                <a:tc>
                  <a:txBody>
                    <a:bodyPr/>
                    <a:lstStyle/>
                    <a:p>
                      <a:pPr algn="l" fontAlgn="b"/>
                      <a:r>
                        <a:rPr lang="en-US" sz="1100" b="1" i="0" u="none" strike="noStrike">
                          <a:solidFill>
                            <a:schemeClr val="tx1">
                              <a:lumMod val="50000"/>
                            </a:schemeClr>
                          </a:solidFill>
                          <a:effectLst/>
                          <a:latin typeface="Calibri" panose="020F0502020204030204" pitchFamily="34" charset="0"/>
                        </a:rPr>
                        <a:t>AFFF1-ARCTIC 3% MIL-SPEC AFFF-Solberg</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453003573"/>
                  </a:ext>
                </a:extLst>
              </a:tr>
              <a:tr h="328465">
                <a:tc>
                  <a:txBody>
                    <a:bodyPr/>
                    <a:lstStyle/>
                    <a:p>
                      <a:pPr algn="l" fontAlgn="b"/>
                      <a:r>
                        <a:rPr lang="en-US" sz="1100" b="1" i="0" u="none" strike="noStrike">
                          <a:solidFill>
                            <a:schemeClr val="tx1">
                              <a:lumMod val="50000"/>
                            </a:schemeClr>
                          </a:solidFill>
                          <a:effectLst/>
                          <a:latin typeface="Calibri" panose="020F0502020204030204" pitchFamily="34" charset="0"/>
                        </a:rPr>
                        <a:t>AFFF2-ANSULITE AFC-3MS 3% AFFF-CHEMGUARD</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976352049"/>
                  </a:ext>
                </a:extLst>
              </a:tr>
              <a:tr h="328465">
                <a:tc>
                  <a:txBody>
                    <a:bodyPr/>
                    <a:lstStyle/>
                    <a:p>
                      <a:pPr algn="l" fontAlgn="b"/>
                      <a:r>
                        <a:rPr lang="en-US" sz="1100" b="1" i="0" u="none" strike="noStrike" dirty="0">
                          <a:solidFill>
                            <a:schemeClr val="tx1">
                              <a:lumMod val="50000"/>
                            </a:schemeClr>
                          </a:solidFill>
                          <a:effectLst/>
                          <a:latin typeface="Calibri" panose="020F0502020204030204" pitchFamily="34" charset="0"/>
                        </a:rPr>
                        <a:t>AFFF3-AER-O-WATER 3EM-C6 AFFF-TRIDOL</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677518453"/>
                  </a:ext>
                </a:extLst>
              </a:tr>
              <a:tr h="219289">
                <a:tc>
                  <a:txBody>
                    <a:bodyPr/>
                    <a:lstStyle/>
                    <a:p>
                      <a:pPr algn="l" fontAlgn="b"/>
                      <a:r>
                        <a:rPr lang="en-US" sz="1100" b="1" i="0" u="none" strike="noStrike">
                          <a:solidFill>
                            <a:schemeClr val="tx1">
                              <a:lumMod val="50000"/>
                            </a:schemeClr>
                          </a:solidFill>
                          <a:effectLst/>
                          <a:latin typeface="Calibri" panose="020F0502020204030204" pitchFamily="34" charset="0"/>
                        </a:rPr>
                        <a:t>AFFF4-PHOS-CHEK 3% AFFF MILSPEC</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456472458"/>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AFFF5-FOMTEC</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455223477"/>
                  </a:ext>
                </a:extLst>
              </a:tr>
              <a:tr h="151661">
                <a:tc>
                  <a:txBody>
                    <a:bodyPr/>
                    <a:lstStyle/>
                    <a:p>
                      <a:pPr algn="l" fontAlgn="b"/>
                      <a:r>
                        <a:rPr lang="en-US" sz="1100" b="1" i="0" u="none" strike="noStrike">
                          <a:solidFill>
                            <a:schemeClr val="tx1">
                              <a:lumMod val="50000"/>
                            </a:schemeClr>
                          </a:solidFill>
                          <a:effectLst/>
                          <a:latin typeface="Calibri" panose="020F0502020204030204" pitchFamily="34" charset="0"/>
                        </a:rPr>
                        <a:t>CHEMGUARD S550 PFAS mixture with PEG</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231805057"/>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Cyclosporine 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990484386"/>
                  </a:ext>
                </a:extLst>
              </a:tr>
              <a:tr h="169948">
                <a:tc>
                  <a:txBody>
                    <a:bodyPr/>
                    <a:lstStyle/>
                    <a:p>
                      <a:pPr algn="l" fontAlgn="b"/>
                      <a:r>
                        <a:rPr lang="en-US" sz="1100" b="1" i="0" u="none" strike="noStrike" dirty="0">
                          <a:solidFill>
                            <a:schemeClr val="tx1">
                              <a:lumMod val="50000"/>
                            </a:schemeClr>
                          </a:solidFill>
                          <a:effectLst/>
                          <a:latin typeface="Calibri" panose="020F0502020204030204" pitchFamily="34" charset="0"/>
                        </a:rPr>
                        <a:t>Laurylamidopropyl betaine</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559334477"/>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Omeprazole</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07219240"/>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PEG</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154824743"/>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PFBS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021998018"/>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PFDA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691625636"/>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PFHpA (C7)</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910431334"/>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PFHpS (C7)</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1" i="0" u="none" strike="noStrike" dirty="0">
                          <a:solidFill>
                            <a:srgbClr val="FF0000"/>
                          </a:solidFill>
                          <a:effectLst/>
                          <a:latin typeface="Calibri" panose="020F0502020204030204" pitchFamily="34" charset="0"/>
                        </a:rPr>
                        <a:t>0</a:t>
                      </a:r>
                    </a:p>
                  </a:txBody>
                  <a:tcPr marL="9525" marR="9525" marT="9525" marB="0" anchor="b"/>
                </a:tc>
                <a:extLst>
                  <a:ext uri="{0D108BD9-81ED-4DB2-BD59-A6C34878D82A}">
                    <a16:rowId xmlns:a16="http://schemas.microsoft.com/office/drawing/2014/main" val="2318712096"/>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PFHxA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6140248"/>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PFHxSK</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4073321294"/>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PFNA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468054888"/>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PFOA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395966111"/>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PFOS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950694212"/>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Phenobarbital</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001996632"/>
                  </a:ext>
                </a:extLst>
              </a:tr>
              <a:tr h="205650">
                <a:tc>
                  <a:txBody>
                    <a:bodyPr/>
                    <a:lstStyle/>
                    <a:p>
                      <a:pPr algn="l" fontAlgn="b"/>
                      <a:r>
                        <a:rPr lang="en-US" sz="1100" b="1" i="0" u="none" strike="noStrike" dirty="0">
                          <a:solidFill>
                            <a:schemeClr val="tx1">
                              <a:lumMod val="50000"/>
                            </a:schemeClr>
                          </a:solidFill>
                          <a:effectLst/>
                          <a:latin typeface="Calibri" panose="020F0502020204030204" pitchFamily="34" charset="0"/>
                        </a:rPr>
                        <a:t>Pooled AFFF of qualified products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436026555"/>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SOS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937897366"/>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Wyeth-14643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488819003"/>
                  </a:ext>
                </a:extLst>
              </a:tr>
            </a:tbl>
          </a:graphicData>
        </a:graphic>
      </p:graphicFrame>
      <p:sp>
        <p:nvSpPr>
          <p:cNvPr id="3" name="TextBox 2">
            <a:extLst>
              <a:ext uri="{FF2B5EF4-FFF2-40B4-BE49-F238E27FC236}">
                <a16:creationId xmlns:a16="http://schemas.microsoft.com/office/drawing/2014/main" id="{2F691DAA-4081-41C4-B99B-43BCE144B0FA}"/>
              </a:ext>
            </a:extLst>
          </p:cNvPr>
          <p:cNvSpPr txBox="1"/>
          <p:nvPr/>
        </p:nvSpPr>
        <p:spPr>
          <a:xfrm>
            <a:off x="2224513" y="42407"/>
            <a:ext cx="8023800" cy="369332"/>
          </a:xfrm>
          <a:prstGeom prst="rect">
            <a:avLst/>
          </a:prstGeom>
          <a:noFill/>
        </p:spPr>
        <p:txBody>
          <a:bodyPr wrap="none" rtlCol="0">
            <a:spAutoFit/>
          </a:bodyPr>
          <a:lstStyle/>
          <a:p>
            <a:pPr algn="ctr"/>
            <a:r>
              <a:rPr lang="en-US" dirty="0">
                <a:solidFill>
                  <a:schemeClr val="tx1">
                    <a:lumMod val="50000"/>
                  </a:schemeClr>
                </a:solidFill>
              </a:rPr>
              <a:t>3 or more replicates available for every chemical/concentration/run</a:t>
            </a:r>
          </a:p>
        </p:txBody>
      </p:sp>
    </p:spTree>
    <p:extLst>
      <p:ext uri="{BB962C8B-B14F-4D97-AF65-F5344CB8AC3E}">
        <p14:creationId xmlns:p14="http://schemas.microsoft.com/office/powerpoint/2010/main" val="1751020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9710710-5732-4E46-A5EF-29E1C374BE57}"/>
              </a:ext>
            </a:extLst>
          </p:cNvPr>
          <p:cNvPicPr>
            <a:picLocks noGrp="1" noChangeAspect="1"/>
          </p:cNvPicPr>
          <p:nvPr>
            <p:ph idx="1"/>
          </p:nvPr>
        </p:nvPicPr>
        <p:blipFill>
          <a:blip r:embed="rId2"/>
          <a:stretch>
            <a:fillRect/>
          </a:stretch>
        </p:blipFill>
        <p:spPr>
          <a:xfrm>
            <a:off x="5272949" y="526073"/>
            <a:ext cx="5763323" cy="5805854"/>
          </a:xfrm>
          <a:prstGeom prst="rect">
            <a:avLst/>
          </a:prstGeom>
        </p:spPr>
      </p:pic>
      <p:sp>
        <p:nvSpPr>
          <p:cNvPr id="3" name="Title 2">
            <a:extLst>
              <a:ext uri="{FF2B5EF4-FFF2-40B4-BE49-F238E27FC236}">
                <a16:creationId xmlns:a16="http://schemas.microsoft.com/office/drawing/2014/main" id="{F2C0AB40-E4C3-4D82-A91F-74BCF6B97C20}"/>
              </a:ext>
            </a:extLst>
          </p:cNvPr>
          <p:cNvSpPr>
            <a:spLocks noGrp="1"/>
          </p:cNvSpPr>
          <p:nvPr>
            <p:ph type="title"/>
          </p:nvPr>
        </p:nvSpPr>
        <p:spPr>
          <a:xfrm>
            <a:off x="914399" y="279961"/>
            <a:ext cx="3956539" cy="817561"/>
          </a:xfrm>
        </p:spPr>
        <p:txBody>
          <a:bodyPr>
            <a:normAutofit fontScale="90000"/>
          </a:bodyPr>
          <a:lstStyle/>
          <a:p>
            <a:r>
              <a:rPr lang="en-US" dirty="0"/>
              <a:t>Correlation between replicates</a:t>
            </a:r>
          </a:p>
        </p:txBody>
      </p:sp>
      <p:sp>
        <p:nvSpPr>
          <p:cNvPr id="5" name="Oval 4">
            <a:extLst>
              <a:ext uri="{FF2B5EF4-FFF2-40B4-BE49-F238E27FC236}">
                <a16:creationId xmlns:a16="http://schemas.microsoft.com/office/drawing/2014/main" id="{4EE86B29-CCDB-44A8-AB79-5DB6A153CD1A}"/>
              </a:ext>
            </a:extLst>
          </p:cNvPr>
          <p:cNvSpPr/>
          <p:nvPr/>
        </p:nvSpPr>
        <p:spPr>
          <a:xfrm>
            <a:off x="5272949" y="2332863"/>
            <a:ext cx="5884489" cy="1292469"/>
          </a:xfrm>
          <a:prstGeom prst="ellipse">
            <a:avLst/>
          </a:prstGeom>
          <a:noFill/>
          <a:ln w="28575">
            <a:solidFill>
              <a:srgbClr val="FFCC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759CA18-0E1B-41E3-AC35-09D225B92FED}"/>
              </a:ext>
            </a:extLst>
          </p:cNvPr>
          <p:cNvSpPr txBox="1"/>
          <p:nvPr/>
        </p:nvSpPr>
        <p:spPr>
          <a:xfrm>
            <a:off x="338637" y="2738776"/>
            <a:ext cx="4718732" cy="1477328"/>
          </a:xfrm>
          <a:prstGeom prst="rect">
            <a:avLst/>
          </a:prstGeom>
          <a:noFill/>
          <a:ln>
            <a:solidFill>
              <a:schemeClr val="tx1"/>
            </a:solidFill>
          </a:ln>
        </p:spPr>
        <p:txBody>
          <a:bodyPr wrap="square" rtlCol="0">
            <a:spAutoFit/>
          </a:bodyPr>
          <a:lstStyle/>
          <a:p>
            <a:pPr marL="285750" indent="-285750">
              <a:buFont typeface="Arial" panose="020B0604020202020204" pitchFamily="34" charset="0"/>
              <a:buChar char="•"/>
            </a:pPr>
            <a:r>
              <a:rPr lang="en-US" b="1" dirty="0">
                <a:solidFill>
                  <a:schemeClr val="tx1">
                    <a:lumMod val="50000"/>
                  </a:schemeClr>
                </a:solidFill>
              </a:rPr>
              <a:t>NOT</a:t>
            </a:r>
            <a:r>
              <a:rPr lang="en-US" dirty="0">
                <a:solidFill>
                  <a:schemeClr val="tx1">
                    <a:lumMod val="50000"/>
                  </a:schemeClr>
                </a:solidFill>
              </a:rPr>
              <a:t> removed currently as an “outlier”</a:t>
            </a:r>
          </a:p>
          <a:p>
            <a:pPr marL="285750" indent="-285750">
              <a:buFont typeface="Arial" panose="020B0604020202020204" pitchFamily="34" charset="0"/>
              <a:buChar char="•"/>
            </a:pPr>
            <a:endParaRPr lang="en-US" dirty="0">
              <a:solidFill>
                <a:schemeClr val="tx1">
                  <a:lumMod val="50000"/>
                </a:schemeClr>
              </a:solidFill>
            </a:endParaRPr>
          </a:p>
          <a:p>
            <a:pPr marL="285750" indent="-285750">
              <a:buFont typeface="Arial" panose="020B0604020202020204" pitchFamily="34" charset="0"/>
              <a:buChar char="•"/>
            </a:pPr>
            <a:r>
              <a:rPr lang="en-US" dirty="0">
                <a:solidFill>
                  <a:schemeClr val="tx1">
                    <a:lumMod val="50000"/>
                  </a:schemeClr>
                </a:solidFill>
              </a:rPr>
              <a:t>Distribution of expression signal is different from other samples</a:t>
            </a:r>
          </a:p>
        </p:txBody>
      </p:sp>
      <p:cxnSp>
        <p:nvCxnSpPr>
          <p:cNvPr id="8" name="Straight Arrow Connector 7">
            <a:extLst>
              <a:ext uri="{FF2B5EF4-FFF2-40B4-BE49-F238E27FC236}">
                <a16:creationId xmlns:a16="http://schemas.microsoft.com/office/drawing/2014/main" id="{8A1DB188-84F1-4797-8D63-A614365694F6}"/>
              </a:ext>
            </a:extLst>
          </p:cNvPr>
          <p:cNvCxnSpPr>
            <a:cxnSpLocks/>
          </p:cNvCxnSpPr>
          <p:nvPr/>
        </p:nvCxnSpPr>
        <p:spPr>
          <a:xfrm flipV="1">
            <a:off x="5057369" y="2839915"/>
            <a:ext cx="332316" cy="1391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8427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3463FD-F77C-4993-A77B-C39746A56AAC}"/>
              </a:ext>
            </a:extLst>
          </p:cNvPr>
          <p:cNvSpPr>
            <a:spLocks noGrp="1"/>
          </p:cNvSpPr>
          <p:nvPr>
            <p:ph idx="1"/>
          </p:nvPr>
        </p:nvSpPr>
        <p:spPr/>
        <p:txBody>
          <a:bodyPr/>
          <a:lstStyle/>
          <a:p>
            <a:pPr marL="0" indent="0">
              <a:buNone/>
            </a:pPr>
            <a:r>
              <a:rPr lang="en-US" sz="2800" dirty="0">
                <a:solidFill>
                  <a:schemeClr val="tx1">
                    <a:lumMod val="50000"/>
                  </a:schemeClr>
                </a:solidFill>
              </a:rPr>
              <a:t>Discussion items:</a:t>
            </a:r>
          </a:p>
          <a:p>
            <a:pPr>
              <a:buFont typeface="+mj-lt"/>
              <a:buAutoNum type="arabicPeriod"/>
            </a:pPr>
            <a:r>
              <a:rPr lang="en-US" sz="1800" dirty="0">
                <a:solidFill>
                  <a:schemeClr val="tx1">
                    <a:lumMod val="50000"/>
                  </a:schemeClr>
                </a:solidFill>
              </a:rPr>
              <a:t>There are 4 samples in each run per chemical/concentration. Are they technical replicates? </a:t>
            </a:r>
          </a:p>
          <a:p>
            <a:pPr lvl="1"/>
            <a:r>
              <a:rPr lang="en-US" sz="1800" dirty="0">
                <a:solidFill>
                  <a:schemeClr val="tx1">
                    <a:lumMod val="50000"/>
                  </a:schemeClr>
                </a:solidFill>
              </a:rPr>
              <a:t>Do we expect them to correlate very highly (0.98-0.99)? Anything lower could be a technical artifact?</a:t>
            </a:r>
          </a:p>
          <a:p>
            <a:pPr>
              <a:buFont typeface="+mj-lt"/>
              <a:buAutoNum type="arabicPeriod"/>
            </a:pPr>
            <a:r>
              <a:rPr lang="en-US" sz="1800" dirty="0">
                <a:solidFill>
                  <a:schemeClr val="tx1">
                    <a:lumMod val="50000"/>
                  </a:schemeClr>
                </a:solidFill>
              </a:rPr>
              <a:t>Would you like to evaluate the response in a few “positive control” genes and then decide if we want to do further outlier removal for some chemicals? </a:t>
            </a:r>
          </a:p>
          <a:p>
            <a:endParaRPr lang="en-US" dirty="0"/>
          </a:p>
        </p:txBody>
      </p:sp>
      <p:sp>
        <p:nvSpPr>
          <p:cNvPr id="3" name="Title 2">
            <a:extLst>
              <a:ext uri="{FF2B5EF4-FFF2-40B4-BE49-F238E27FC236}">
                <a16:creationId xmlns:a16="http://schemas.microsoft.com/office/drawing/2014/main" id="{EBD5E0E9-16CD-45E3-98B4-99C1CF2B3425}"/>
              </a:ext>
            </a:extLst>
          </p:cNvPr>
          <p:cNvSpPr>
            <a:spLocks noGrp="1"/>
          </p:cNvSpPr>
          <p:nvPr>
            <p:ph type="title"/>
          </p:nvPr>
        </p:nvSpPr>
        <p:spPr/>
        <p:txBody>
          <a:bodyPr>
            <a:normAutofit/>
          </a:bodyPr>
          <a:lstStyle/>
          <a:p>
            <a:r>
              <a:rPr lang="en-US" dirty="0"/>
              <a:t>Outlier Detection</a:t>
            </a:r>
          </a:p>
        </p:txBody>
      </p:sp>
    </p:spTree>
    <p:extLst>
      <p:ext uri="{BB962C8B-B14F-4D97-AF65-F5344CB8AC3E}">
        <p14:creationId xmlns:p14="http://schemas.microsoft.com/office/powerpoint/2010/main" val="589359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A4FC70-9509-4CB8-ADB7-FB102D091467}"/>
              </a:ext>
            </a:extLst>
          </p:cNvPr>
          <p:cNvSpPr>
            <a:spLocks noGrp="1"/>
          </p:cNvSpPr>
          <p:nvPr>
            <p:ph idx="1"/>
          </p:nvPr>
        </p:nvSpPr>
        <p:spPr>
          <a:xfrm>
            <a:off x="1376217" y="653472"/>
            <a:ext cx="9873673" cy="5069234"/>
          </a:xfrm>
        </p:spPr>
        <p:txBody>
          <a:bodyPr>
            <a:noAutofit/>
          </a:bodyPr>
          <a:lstStyle/>
          <a:p>
            <a:pPr marL="0" indent="0" algn="ctr">
              <a:buNone/>
            </a:pPr>
            <a:r>
              <a:rPr lang="en-US" sz="8800" dirty="0">
                <a:solidFill>
                  <a:schemeClr val="tx1">
                    <a:lumMod val="50000"/>
                  </a:schemeClr>
                </a:solidFill>
              </a:rPr>
              <a:t>Updating </a:t>
            </a:r>
            <a:r>
              <a:rPr lang="en-US" sz="8800" dirty="0" err="1">
                <a:solidFill>
                  <a:schemeClr val="tx1">
                    <a:lumMod val="50000"/>
                  </a:schemeClr>
                </a:solidFill>
              </a:rPr>
              <a:t>BMDExpress</a:t>
            </a:r>
            <a:r>
              <a:rPr lang="en-US" sz="8800" dirty="0">
                <a:solidFill>
                  <a:schemeClr val="tx1">
                    <a:lumMod val="50000"/>
                  </a:schemeClr>
                </a:solidFill>
              </a:rPr>
              <a:t> Annotations</a:t>
            </a:r>
          </a:p>
        </p:txBody>
      </p:sp>
    </p:spTree>
    <p:extLst>
      <p:ext uri="{BB962C8B-B14F-4D97-AF65-F5344CB8AC3E}">
        <p14:creationId xmlns:p14="http://schemas.microsoft.com/office/powerpoint/2010/main" val="3875412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DD58C9-29B1-4DFA-A98B-92AC80BEEABA}"/>
              </a:ext>
            </a:extLst>
          </p:cNvPr>
          <p:cNvSpPr>
            <a:spLocks noGrp="1"/>
          </p:cNvSpPr>
          <p:nvPr>
            <p:ph idx="1"/>
          </p:nvPr>
        </p:nvSpPr>
        <p:spPr/>
        <p:txBody>
          <a:bodyPr>
            <a:normAutofit/>
          </a:bodyPr>
          <a:lstStyle/>
          <a:p>
            <a:pPr marL="0" indent="0">
              <a:buNone/>
            </a:pPr>
            <a:r>
              <a:rPr lang="en-US" sz="2400" dirty="0">
                <a:solidFill>
                  <a:schemeClr val="tx1">
                    <a:lumMod val="50000"/>
                  </a:schemeClr>
                </a:solidFill>
              </a:rPr>
              <a:t>Human S1500++ support was added to </a:t>
            </a:r>
            <a:r>
              <a:rPr lang="en-US" sz="2400" dirty="0" err="1">
                <a:solidFill>
                  <a:schemeClr val="tx1">
                    <a:lumMod val="50000"/>
                  </a:schemeClr>
                </a:solidFill>
              </a:rPr>
              <a:t>BMDExpress</a:t>
            </a:r>
            <a:r>
              <a:rPr lang="en-US" sz="2400" dirty="0">
                <a:solidFill>
                  <a:schemeClr val="tx1">
                    <a:lumMod val="50000"/>
                  </a:schemeClr>
                </a:solidFill>
              </a:rPr>
              <a:t> for the tgmx17 study. </a:t>
            </a:r>
          </a:p>
          <a:p>
            <a:pPr lvl="1"/>
            <a:r>
              <a:rPr lang="en-US" sz="2400" dirty="0">
                <a:solidFill>
                  <a:schemeClr val="tx1">
                    <a:lumMod val="50000"/>
                  </a:schemeClr>
                </a:solidFill>
              </a:rPr>
              <a:t>Annotation ID: "S1500_Plus_Plus_Human"</a:t>
            </a:r>
          </a:p>
          <a:p>
            <a:pPr lvl="1"/>
            <a:r>
              <a:rPr lang="en-US" sz="2400" dirty="0">
                <a:solidFill>
                  <a:schemeClr val="tx1">
                    <a:lumMod val="50000"/>
                  </a:schemeClr>
                </a:solidFill>
              </a:rPr>
              <a:t>Annotation Name: "</a:t>
            </a:r>
            <a:r>
              <a:rPr lang="en-US" sz="2400" dirty="0" err="1">
                <a:solidFill>
                  <a:schemeClr val="tx1">
                    <a:lumMod val="50000"/>
                  </a:schemeClr>
                </a:solidFill>
              </a:rPr>
              <a:t>BioSpyder</a:t>
            </a:r>
            <a:r>
              <a:rPr lang="en-US" sz="2400" dirty="0">
                <a:solidFill>
                  <a:schemeClr val="tx1">
                    <a:lumMod val="50000"/>
                  </a:schemeClr>
                </a:solidFill>
              </a:rPr>
              <a:t> S1500_Plus_Plus_Human_2.0 191113"</a:t>
            </a:r>
          </a:p>
        </p:txBody>
      </p:sp>
      <p:sp>
        <p:nvSpPr>
          <p:cNvPr id="3" name="Title 2">
            <a:extLst>
              <a:ext uri="{FF2B5EF4-FFF2-40B4-BE49-F238E27FC236}">
                <a16:creationId xmlns:a16="http://schemas.microsoft.com/office/drawing/2014/main" id="{50FE82BB-E094-4EF5-AD65-87E4E2A90A82}"/>
              </a:ext>
            </a:extLst>
          </p:cNvPr>
          <p:cNvSpPr>
            <a:spLocks noGrp="1"/>
          </p:cNvSpPr>
          <p:nvPr>
            <p:ph type="title"/>
          </p:nvPr>
        </p:nvSpPr>
        <p:spPr/>
        <p:txBody>
          <a:bodyPr/>
          <a:lstStyle/>
          <a:p>
            <a:r>
              <a:rPr lang="en-US" dirty="0"/>
              <a:t>Human S1500++ version 2.0</a:t>
            </a:r>
          </a:p>
        </p:txBody>
      </p:sp>
    </p:spTree>
    <p:extLst>
      <p:ext uri="{BB962C8B-B14F-4D97-AF65-F5344CB8AC3E}">
        <p14:creationId xmlns:p14="http://schemas.microsoft.com/office/powerpoint/2010/main" val="40481805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a:extLst>
              <a:ext uri="{FF2B5EF4-FFF2-40B4-BE49-F238E27FC236}">
                <a16:creationId xmlns:a16="http://schemas.microsoft.com/office/drawing/2014/main" id="{2828C8BF-7D7E-409B-96FE-33B7A8605B14}"/>
              </a:ext>
            </a:extLst>
          </p:cNvPr>
          <p:cNvSpPr txBox="1">
            <a:spLocks/>
          </p:cNvSpPr>
          <p:nvPr/>
        </p:nvSpPr>
        <p:spPr>
          <a:xfrm>
            <a:off x="1524000" y="1447800"/>
            <a:ext cx="9144000" cy="4386931"/>
          </a:xfrm>
          <a:prstGeom prst="rect">
            <a:avLst/>
          </a:prstGeom>
        </p:spPr>
        <p:txBody>
          <a:bodyPr vert="horz" lIns="0" tIns="0" rIns="0" bIns="0" rtlCol="0">
            <a:normAutofit/>
          </a:bodyPr>
          <a:lstStyle>
            <a:lvl1pPr marL="342900" indent="-342900" algn="l" defTabSz="1219170" rtl="0" eaLnBrk="1" latinLnBrk="0" hangingPunct="1">
              <a:lnSpc>
                <a:spcPct val="120000"/>
              </a:lnSpc>
              <a:spcBef>
                <a:spcPts val="1200"/>
              </a:spcBef>
              <a:buClr>
                <a:schemeClr val="accent1"/>
              </a:buClr>
              <a:buFont typeface="Arial" panose="020B0604020202020204" pitchFamily="34" charset="0"/>
              <a:buChar char="•"/>
              <a:defRPr sz="1600" kern="800" spc="-13"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459306" indent="-230712" algn="l" defTabSz="1219170" rtl="0" eaLnBrk="1" latinLnBrk="0" hangingPunct="1">
              <a:lnSpc>
                <a:spcPct val="120000"/>
              </a:lnSpc>
              <a:spcBef>
                <a:spcPts val="1200"/>
              </a:spcBef>
              <a:buClr>
                <a:schemeClr val="accent1"/>
              </a:buClr>
              <a:buFont typeface="Arial" panose="020B0604020202020204" pitchFamily="34" charset="0"/>
              <a:buChar char="–"/>
              <a:defRPr sz="1600" kern="8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687900" indent="-228594" algn="l" defTabSz="1219170" rtl="0" eaLnBrk="1" latinLnBrk="0" hangingPunct="1">
              <a:lnSpc>
                <a:spcPct val="120000"/>
              </a:lnSpc>
              <a:spcBef>
                <a:spcPts val="1200"/>
              </a:spcBef>
              <a:buClr>
                <a:schemeClr val="accent1"/>
              </a:buClr>
              <a:buFont typeface="Arial" panose="020B0604020202020204" pitchFamily="34" charset="0"/>
              <a:buChar char="•"/>
              <a:defRPr sz="1600" kern="8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916494" indent="-228594" algn="l" defTabSz="1219170" rtl="0" eaLnBrk="1" latinLnBrk="0" hangingPunct="1">
              <a:lnSpc>
                <a:spcPct val="120000"/>
              </a:lnSpc>
              <a:spcBef>
                <a:spcPts val="1200"/>
              </a:spcBef>
              <a:buClr>
                <a:schemeClr val="accent1"/>
              </a:buClr>
              <a:buFont typeface="Arial" panose="020B0604020202020204" pitchFamily="34" charset="0"/>
              <a:buChar char="–"/>
              <a:defRPr sz="1600" kern="8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1145089" indent="-228594" algn="l" defTabSz="1219170" rtl="0" eaLnBrk="1" latinLnBrk="0" hangingPunct="1">
              <a:lnSpc>
                <a:spcPct val="120000"/>
              </a:lnSpc>
              <a:spcBef>
                <a:spcPts val="1200"/>
              </a:spcBef>
              <a:buClr>
                <a:schemeClr val="accent1"/>
              </a:buClr>
              <a:buFont typeface="Arial" panose="020B0604020202020204" pitchFamily="34" charset="0"/>
              <a:buChar char="»"/>
              <a:defRPr sz="1600" kern="8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0" indent="0">
              <a:buNone/>
            </a:pPr>
            <a:r>
              <a:rPr lang="en-US" dirty="0">
                <a:solidFill>
                  <a:schemeClr val="tx1">
                    <a:lumMod val="50000"/>
                  </a:schemeClr>
                </a:solidFill>
              </a:rPr>
              <a:t>Please open </a:t>
            </a:r>
            <a:r>
              <a:rPr lang="en-US" dirty="0" err="1">
                <a:solidFill>
                  <a:schemeClr val="tx1">
                    <a:lumMod val="50000"/>
                  </a:schemeClr>
                </a:solidFill>
              </a:rPr>
              <a:t>BMDExpress</a:t>
            </a:r>
            <a:r>
              <a:rPr lang="en-US" dirty="0">
                <a:solidFill>
                  <a:schemeClr val="tx1">
                    <a:lumMod val="50000"/>
                  </a:schemeClr>
                </a:solidFill>
              </a:rPr>
              <a:t> and update locally as follows: </a:t>
            </a:r>
          </a:p>
          <a:p>
            <a:pPr lvl="1"/>
            <a:r>
              <a:rPr lang="en-US" dirty="0">
                <a:solidFill>
                  <a:schemeClr val="tx1">
                    <a:lumMod val="50000"/>
                  </a:schemeClr>
                </a:solidFill>
              </a:rPr>
              <a:t>Click "File“</a:t>
            </a:r>
          </a:p>
          <a:p>
            <a:pPr lvl="1"/>
            <a:r>
              <a:rPr lang="en-US" dirty="0">
                <a:solidFill>
                  <a:schemeClr val="tx1">
                    <a:lumMod val="50000"/>
                  </a:schemeClr>
                </a:solidFill>
              </a:rPr>
              <a:t>Click "Update Annotations" </a:t>
            </a:r>
          </a:p>
          <a:p>
            <a:pPr lvl="1"/>
            <a:r>
              <a:rPr lang="en-US" dirty="0">
                <a:solidFill>
                  <a:schemeClr val="tx1">
                    <a:lumMod val="50000"/>
                  </a:schemeClr>
                </a:solidFill>
              </a:rPr>
              <a:t>Sort by "Last Update Date“</a:t>
            </a:r>
          </a:p>
          <a:p>
            <a:pPr lvl="1"/>
            <a:r>
              <a:rPr lang="en-US" dirty="0">
                <a:solidFill>
                  <a:schemeClr val="tx1">
                    <a:lumMod val="50000"/>
                  </a:schemeClr>
                </a:solidFill>
              </a:rPr>
              <a:t>Put a check to "Select" the row with ID "S1500_Plus_Plus_Human“</a:t>
            </a:r>
          </a:p>
          <a:p>
            <a:pPr lvl="1"/>
            <a:r>
              <a:rPr lang="en-US" dirty="0">
                <a:solidFill>
                  <a:schemeClr val="tx1">
                    <a:lumMod val="50000"/>
                  </a:schemeClr>
                </a:solidFill>
              </a:rPr>
              <a:t>Press "Update“</a:t>
            </a:r>
          </a:p>
          <a:p>
            <a:endParaRPr lang="en-US" sz="900" dirty="0">
              <a:solidFill>
                <a:schemeClr val="tx1">
                  <a:lumMod val="50000"/>
                </a:schemeClr>
              </a:solidFill>
            </a:endParaRPr>
          </a:p>
        </p:txBody>
      </p:sp>
      <p:sp>
        <p:nvSpPr>
          <p:cNvPr id="3" name="Title 2">
            <a:extLst>
              <a:ext uri="{FF2B5EF4-FFF2-40B4-BE49-F238E27FC236}">
                <a16:creationId xmlns:a16="http://schemas.microsoft.com/office/drawing/2014/main" id="{A67AF389-1587-4E2C-945C-01F864158DD7}"/>
              </a:ext>
            </a:extLst>
          </p:cNvPr>
          <p:cNvSpPr>
            <a:spLocks noGrp="1"/>
          </p:cNvSpPr>
          <p:nvPr>
            <p:ph type="title"/>
          </p:nvPr>
        </p:nvSpPr>
        <p:spPr/>
        <p:txBody>
          <a:bodyPr/>
          <a:lstStyle/>
          <a:p>
            <a:r>
              <a:rPr lang="en-US" dirty="0"/>
              <a:t>Updating </a:t>
            </a:r>
            <a:r>
              <a:rPr lang="en-US" dirty="0" err="1"/>
              <a:t>BMDExpress</a:t>
            </a:r>
            <a:r>
              <a:rPr lang="en-US" dirty="0"/>
              <a:t> Annotations</a:t>
            </a:r>
          </a:p>
        </p:txBody>
      </p:sp>
      <p:pic>
        <p:nvPicPr>
          <p:cNvPr id="4" name="Picture 3">
            <a:extLst>
              <a:ext uri="{FF2B5EF4-FFF2-40B4-BE49-F238E27FC236}">
                <a16:creationId xmlns:a16="http://schemas.microsoft.com/office/drawing/2014/main" id="{DD06D3F3-BBA7-44CF-9D33-DD3434EC061E}"/>
              </a:ext>
            </a:extLst>
          </p:cNvPr>
          <p:cNvPicPr>
            <a:picLocks noChangeAspect="1"/>
          </p:cNvPicPr>
          <p:nvPr/>
        </p:nvPicPr>
        <p:blipFill rotWithShape="1">
          <a:blip r:embed="rId2"/>
          <a:srcRect l="50001" t="309" r="45876" b="72474"/>
          <a:stretch/>
        </p:blipFill>
        <p:spPr>
          <a:xfrm>
            <a:off x="9695599" y="1065893"/>
            <a:ext cx="1668781" cy="3097674"/>
          </a:xfrm>
          <a:prstGeom prst="rect">
            <a:avLst/>
          </a:prstGeom>
        </p:spPr>
      </p:pic>
      <p:pic>
        <p:nvPicPr>
          <p:cNvPr id="5" name="Picture 4">
            <a:extLst>
              <a:ext uri="{FF2B5EF4-FFF2-40B4-BE49-F238E27FC236}">
                <a16:creationId xmlns:a16="http://schemas.microsoft.com/office/drawing/2014/main" id="{15C354E9-356E-4730-93C1-415CD5E14CA8}"/>
              </a:ext>
            </a:extLst>
          </p:cNvPr>
          <p:cNvPicPr>
            <a:picLocks noChangeAspect="1"/>
          </p:cNvPicPr>
          <p:nvPr/>
        </p:nvPicPr>
        <p:blipFill rotWithShape="1">
          <a:blip r:embed="rId3"/>
          <a:srcRect l="13067" t="9016" r="52680" b="56804"/>
          <a:stretch/>
        </p:blipFill>
        <p:spPr>
          <a:xfrm>
            <a:off x="1732784" y="4230617"/>
            <a:ext cx="8364123" cy="2347422"/>
          </a:xfrm>
          <a:prstGeom prst="rect">
            <a:avLst/>
          </a:prstGeom>
        </p:spPr>
      </p:pic>
    </p:spTree>
    <p:extLst>
      <p:ext uri="{BB962C8B-B14F-4D97-AF65-F5344CB8AC3E}">
        <p14:creationId xmlns:p14="http://schemas.microsoft.com/office/powerpoint/2010/main" val="14384656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9000F5-EBC1-4FB2-8382-F4DC77FD13D1}"/>
              </a:ext>
            </a:extLst>
          </p:cNvPr>
          <p:cNvSpPr>
            <a:spLocks noGrp="1"/>
          </p:cNvSpPr>
          <p:nvPr>
            <p:ph idx="1"/>
          </p:nvPr>
        </p:nvSpPr>
        <p:spPr/>
        <p:txBody>
          <a:bodyPr>
            <a:normAutofit/>
          </a:bodyPr>
          <a:lstStyle/>
          <a:p>
            <a:pPr marL="457200" indent="-457200">
              <a:buFont typeface="+mj-lt"/>
              <a:buAutoNum type="arabicPeriod"/>
            </a:pPr>
            <a:r>
              <a:rPr lang="en-US" sz="2800" dirty="0">
                <a:solidFill>
                  <a:schemeClr val="tx1">
                    <a:lumMod val="50000"/>
                  </a:schemeClr>
                </a:solidFill>
              </a:rPr>
              <a:t>Manifest review and annotation</a:t>
            </a:r>
          </a:p>
          <a:p>
            <a:pPr marL="457200" indent="-457200">
              <a:buFont typeface="+mj-lt"/>
              <a:buAutoNum type="arabicPeriod"/>
            </a:pPr>
            <a:r>
              <a:rPr lang="en-US" sz="2800" dirty="0" err="1">
                <a:solidFill>
                  <a:schemeClr val="tx1">
                    <a:lumMod val="50000"/>
                  </a:schemeClr>
                </a:solidFill>
              </a:rPr>
              <a:t>BMDExpress</a:t>
            </a:r>
            <a:r>
              <a:rPr lang="en-US" sz="2800" dirty="0">
                <a:solidFill>
                  <a:schemeClr val="tx1">
                    <a:lumMod val="50000"/>
                  </a:schemeClr>
                </a:solidFill>
              </a:rPr>
              <a:t> new platform support </a:t>
            </a:r>
          </a:p>
          <a:p>
            <a:pPr marL="457200" indent="-457200">
              <a:buFont typeface="+mj-lt"/>
              <a:buAutoNum type="arabicPeriod"/>
            </a:pPr>
            <a:r>
              <a:rPr lang="en-US" sz="2800" dirty="0">
                <a:solidFill>
                  <a:schemeClr val="tx1">
                    <a:lumMod val="50000"/>
                  </a:schemeClr>
                </a:solidFill>
              </a:rPr>
              <a:t>Data QC and Outlier Detection</a:t>
            </a:r>
          </a:p>
          <a:p>
            <a:pPr marL="457200" indent="-457200">
              <a:buFont typeface="+mj-lt"/>
              <a:buAutoNum type="arabicPeriod"/>
            </a:pPr>
            <a:r>
              <a:rPr lang="en-US" sz="2800" dirty="0" err="1">
                <a:solidFill>
                  <a:schemeClr val="tx1">
                    <a:lumMod val="50000"/>
                  </a:schemeClr>
                </a:solidFill>
              </a:rPr>
              <a:t>BMDExpress</a:t>
            </a:r>
            <a:r>
              <a:rPr lang="en-US" sz="2800" dirty="0">
                <a:solidFill>
                  <a:schemeClr val="tx1">
                    <a:lumMod val="50000"/>
                  </a:schemeClr>
                </a:solidFill>
              </a:rPr>
              <a:t> ready files</a:t>
            </a:r>
          </a:p>
        </p:txBody>
      </p:sp>
      <p:sp>
        <p:nvSpPr>
          <p:cNvPr id="3" name="Title 2">
            <a:extLst>
              <a:ext uri="{FF2B5EF4-FFF2-40B4-BE49-F238E27FC236}">
                <a16:creationId xmlns:a16="http://schemas.microsoft.com/office/drawing/2014/main" id="{0146F0B4-0B30-4D0F-A620-615E40485FAC}"/>
              </a:ext>
            </a:extLst>
          </p:cNvPr>
          <p:cNvSpPr>
            <a:spLocks noGrp="1"/>
          </p:cNvSpPr>
          <p:nvPr>
            <p:ph type="title"/>
          </p:nvPr>
        </p:nvSpPr>
        <p:spPr/>
        <p:txBody>
          <a:bodyPr/>
          <a:lstStyle/>
          <a:p>
            <a:r>
              <a:rPr lang="en-US" dirty="0"/>
              <a:t>Analysis/Tasks</a:t>
            </a:r>
          </a:p>
        </p:txBody>
      </p:sp>
    </p:spTree>
    <p:extLst>
      <p:ext uri="{BB962C8B-B14F-4D97-AF65-F5344CB8AC3E}">
        <p14:creationId xmlns:p14="http://schemas.microsoft.com/office/powerpoint/2010/main" val="15259180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a:extLst>
              <a:ext uri="{FF2B5EF4-FFF2-40B4-BE49-F238E27FC236}">
                <a16:creationId xmlns:a16="http://schemas.microsoft.com/office/drawing/2014/main" id="{2828C8BF-7D7E-409B-96FE-33B7A8605B14}"/>
              </a:ext>
            </a:extLst>
          </p:cNvPr>
          <p:cNvSpPr txBox="1">
            <a:spLocks/>
          </p:cNvSpPr>
          <p:nvPr/>
        </p:nvSpPr>
        <p:spPr>
          <a:xfrm>
            <a:off x="1524000" y="1447800"/>
            <a:ext cx="9144000" cy="4386931"/>
          </a:xfrm>
          <a:prstGeom prst="rect">
            <a:avLst/>
          </a:prstGeom>
        </p:spPr>
        <p:txBody>
          <a:bodyPr vert="horz" lIns="0" tIns="0" rIns="0" bIns="0" rtlCol="0">
            <a:normAutofit/>
          </a:bodyPr>
          <a:lstStyle>
            <a:lvl1pPr marL="342900" indent="-342900" algn="l" defTabSz="1219170" rtl="0" eaLnBrk="1" latinLnBrk="0" hangingPunct="1">
              <a:lnSpc>
                <a:spcPct val="120000"/>
              </a:lnSpc>
              <a:spcBef>
                <a:spcPts val="1200"/>
              </a:spcBef>
              <a:buClr>
                <a:schemeClr val="accent1"/>
              </a:buClr>
              <a:buFont typeface="Arial" panose="020B0604020202020204" pitchFamily="34" charset="0"/>
              <a:buChar char="•"/>
              <a:defRPr sz="1600" kern="800" spc="-13"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459306" indent="-230712" algn="l" defTabSz="1219170" rtl="0" eaLnBrk="1" latinLnBrk="0" hangingPunct="1">
              <a:lnSpc>
                <a:spcPct val="120000"/>
              </a:lnSpc>
              <a:spcBef>
                <a:spcPts val="1200"/>
              </a:spcBef>
              <a:buClr>
                <a:schemeClr val="accent1"/>
              </a:buClr>
              <a:buFont typeface="Arial" panose="020B0604020202020204" pitchFamily="34" charset="0"/>
              <a:buChar char="–"/>
              <a:defRPr sz="1600" kern="8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687900" indent="-228594" algn="l" defTabSz="1219170" rtl="0" eaLnBrk="1" latinLnBrk="0" hangingPunct="1">
              <a:lnSpc>
                <a:spcPct val="120000"/>
              </a:lnSpc>
              <a:spcBef>
                <a:spcPts val="1200"/>
              </a:spcBef>
              <a:buClr>
                <a:schemeClr val="accent1"/>
              </a:buClr>
              <a:buFont typeface="Arial" panose="020B0604020202020204" pitchFamily="34" charset="0"/>
              <a:buChar char="•"/>
              <a:defRPr sz="1600" kern="8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916494" indent="-228594" algn="l" defTabSz="1219170" rtl="0" eaLnBrk="1" latinLnBrk="0" hangingPunct="1">
              <a:lnSpc>
                <a:spcPct val="120000"/>
              </a:lnSpc>
              <a:spcBef>
                <a:spcPts val="1200"/>
              </a:spcBef>
              <a:buClr>
                <a:schemeClr val="accent1"/>
              </a:buClr>
              <a:buFont typeface="Arial" panose="020B0604020202020204" pitchFamily="34" charset="0"/>
              <a:buChar char="–"/>
              <a:defRPr sz="1600" kern="8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1145089" indent="-228594" algn="l" defTabSz="1219170" rtl="0" eaLnBrk="1" latinLnBrk="0" hangingPunct="1">
              <a:lnSpc>
                <a:spcPct val="120000"/>
              </a:lnSpc>
              <a:spcBef>
                <a:spcPts val="1200"/>
              </a:spcBef>
              <a:buClr>
                <a:schemeClr val="accent1"/>
              </a:buClr>
              <a:buFont typeface="Arial" panose="020B0604020202020204" pitchFamily="34" charset="0"/>
              <a:buChar char="»"/>
              <a:defRPr sz="1600" kern="8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0" indent="0">
              <a:buNone/>
            </a:pPr>
            <a:r>
              <a:rPr lang="en-US" dirty="0">
                <a:solidFill>
                  <a:schemeClr val="tx1">
                    <a:lumMod val="50000"/>
                  </a:schemeClr>
                </a:solidFill>
              </a:rPr>
              <a:t>While importing the text files into BMDExpress2.3, choose platform as "</a:t>
            </a:r>
            <a:r>
              <a:rPr lang="en-US" dirty="0" err="1">
                <a:solidFill>
                  <a:schemeClr val="tx1">
                    <a:lumMod val="50000"/>
                  </a:schemeClr>
                </a:solidFill>
              </a:rPr>
              <a:t>BioSpyder</a:t>
            </a:r>
            <a:r>
              <a:rPr lang="en-US" dirty="0">
                <a:solidFill>
                  <a:schemeClr val="tx1">
                    <a:lumMod val="50000"/>
                  </a:schemeClr>
                </a:solidFill>
              </a:rPr>
              <a:t> S1500_Plus_Plus_Human_2.0 191113". </a:t>
            </a:r>
          </a:p>
        </p:txBody>
      </p:sp>
      <p:sp>
        <p:nvSpPr>
          <p:cNvPr id="3" name="Title 2">
            <a:extLst>
              <a:ext uri="{FF2B5EF4-FFF2-40B4-BE49-F238E27FC236}">
                <a16:creationId xmlns:a16="http://schemas.microsoft.com/office/drawing/2014/main" id="{A67AF389-1587-4E2C-945C-01F864158DD7}"/>
              </a:ext>
            </a:extLst>
          </p:cNvPr>
          <p:cNvSpPr>
            <a:spLocks noGrp="1"/>
          </p:cNvSpPr>
          <p:nvPr>
            <p:ph type="title"/>
          </p:nvPr>
        </p:nvSpPr>
        <p:spPr/>
        <p:txBody>
          <a:bodyPr/>
          <a:lstStyle/>
          <a:p>
            <a:r>
              <a:rPr lang="en-US" dirty="0"/>
              <a:t>Importing </a:t>
            </a:r>
            <a:r>
              <a:rPr lang="en-US" dirty="0" err="1"/>
              <a:t>BMDExpress</a:t>
            </a:r>
            <a:r>
              <a:rPr lang="en-US" dirty="0"/>
              <a:t> Ready Files</a:t>
            </a:r>
          </a:p>
        </p:txBody>
      </p:sp>
      <p:pic>
        <p:nvPicPr>
          <p:cNvPr id="7" name="Picture 6" descr="Graphical user interface, text, application&#10;&#10;Description automatically generated">
            <a:extLst>
              <a:ext uri="{FF2B5EF4-FFF2-40B4-BE49-F238E27FC236}">
                <a16:creationId xmlns:a16="http://schemas.microsoft.com/office/drawing/2014/main" id="{4A3A1708-5095-4342-9522-875408BF69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1418" y="2328720"/>
            <a:ext cx="6005710" cy="2309888"/>
          </a:xfrm>
          <a:prstGeom prst="rect">
            <a:avLst/>
          </a:prstGeom>
        </p:spPr>
      </p:pic>
      <p:sp>
        <p:nvSpPr>
          <p:cNvPr id="2" name="TextBox 1">
            <a:extLst>
              <a:ext uri="{FF2B5EF4-FFF2-40B4-BE49-F238E27FC236}">
                <a16:creationId xmlns:a16="http://schemas.microsoft.com/office/drawing/2014/main" id="{7DE96CF6-BAED-4FD0-BF4B-7FBE5BFC7B1E}"/>
              </a:ext>
            </a:extLst>
          </p:cNvPr>
          <p:cNvSpPr txBox="1"/>
          <p:nvPr/>
        </p:nvSpPr>
        <p:spPr>
          <a:xfrm>
            <a:off x="1740877" y="5834731"/>
            <a:ext cx="6461705" cy="369332"/>
          </a:xfrm>
          <a:prstGeom prst="rect">
            <a:avLst/>
          </a:prstGeom>
          <a:noFill/>
        </p:spPr>
        <p:txBody>
          <a:bodyPr wrap="none" rtlCol="0">
            <a:spAutoFit/>
          </a:bodyPr>
          <a:lstStyle/>
          <a:p>
            <a:r>
              <a:rPr lang="en-US" dirty="0">
                <a:solidFill>
                  <a:schemeClr val="tx1">
                    <a:lumMod val="50000"/>
                  </a:schemeClr>
                </a:solidFill>
              </a:rPr>
              <a:t>Please email Michele/Dhiral if you run into any issues.</a:t>
            </a:r>
          </a:p>
        </p:txBody>
      </p:sp>
    </p:spTree>
    <p:extLst>
      <p:ext uri="{BB962C8B-B14F-4D97-AF65-F5344CB8AC3E}">
        <p14:creationId xmlns:p14="http://schemas.microsoft.com/office/powerpoint/2010/main" val="42323019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31F2A86-E4AF-4261-A594-84EA47FFB350}"/>
              </a:ext>
            </a:extLst>
          </p:cNvPr>
          <p:cNvSpPr>
            <a:spLocks noGrp="1"/>
          </p:cNvSpPr>
          <p:nvPr>
            <p:ph idx="1"/>
          </p:nvPr>
        </p:nvSpPr>
        <p:spPr/>
        <p:txBody>
          <a:bodyPr>
            <a:normAutofit/>
          </a:bodyPr>
          <a:lstStyle/>
          <a:p>
            <a:pPr marL="228594" lvl="1" indent="0">
              <a:buNone/>
            </a:pPr>
            <a:r>
              <a:rPr lang="en-US" sz="2400" dirty="0">
                <a:solidFill>
                  <a:schemeClr val="tx1">
                    <a:lumMod val="50000"/>
                  </a:schemeClr>
                </a:solidFill>
              </a:rPr>
              <a:t>Data quality is very high. After outlier detection, 3 or more replicates per chemical/concentration/run are available for a meaningful downstream analysis.</a:t>
            </a:r>
          </a:p>
        </p:txBody>
      </p:sp>
      <p:sp>
        <p:nvSpPr>
          <p:cNvPr id="3" name="Title 2">
            <a:extLst>
              <a:ext uri="{FF2B5EF4-FFF2-40B4-BE49-F238E27FC236}">
                <a16:creationId xmlns:a16="http://schemas.microsoft.com/office/drawing/2014/main" id="{92E70738-0774-4C73-BCAA-855674C96506}"/>
              </a:ext>
            </a:extLst>
          </p:cNvPr>
          <p:cNvSpPr>
            <a:spLocks noGrp="1"/>
          </p:cNvSpPr>
          <p:nvPr>
            <p:ph type="title"/>
          </p:nvPr>
        </p:nvSpPr>
        <p:spPr/>
        <p:txBody>
          <a:bodyPr/>
          <a:lstStyle/>
          <a:p>
            <a:r>
              <a:rPr lang="en-US" dirty="0"/>
              <a:t>tgmx17 Data QC Conclusion</a:t>
            </a:r>
          </a:p>
        </p:txBody>
      </p:sp>
    </p:spTree>
    <p:extLst>
      <p:ext uri="{BB962C8B-B14F-4D97-AF65-F5344CB8AC3E}">
        <p14:creationId xmlns:p14="http://schemas.microsoft.com/office/powerpoint/2010/main" val="39594391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9CEBF8-F815-4FC8-90A7-5838B3665EFB}"/>
              </a:ext>
            </a:extLst>
          </p:cNvPr>
          <p:cNvSpPr>
            <a:spLocks noGrp="1"/>
          </p:cNvSpPr>
          <p:nvPr>
            <p:ph idx="1"/>
          </p:nvPr>
        </p:nvSpPr>
        <p:spPr/>
        <p:txBody>
          <a:bodyPr>
            <a:normAutofit/>
          </a:bodyPr>
          <a:lstStyle/>
          <a:p>
            <a:pPr marL="0" indent="0">
              <a:buNone/>
            </a:pPr>
            <a:r>
              <a:rPr lang="en-US" sz="2400" dirty="0">
                <a:solidFill>
                  <a:schemeClr val="tx1">
                    <a:lumMod val="50000"/>
                  </a:schemeClr>
                </a:solidFill>
              </a:rPr>
              <a:t>Goal: Characterize/Compare the transcriptomic response across chemicals/runs</a:t>
            </a:r>
          </a:p>
          <a:p>
            <a:pPr marL="859356" lvl="1" indent="-742950">
              <a:buFont typeface="+mj-lt"/>
              <a:buAutoNum type="arabicPeriod"/>
            </a:pPr>
            <a:r>
              <a:rPr lang="en-US" sz="2400" dirty="0">
                <a:solidFill>
                  <a:schemeClr val="tx1">
                    <a:lumMod val="50000"/>
                  </a:schemeClr>
                </a:solidFill>
              </a:rPr>
              <a:t>Network Analysis</a:t>
            </a:r>
          </a:p>
          <a:p>
            <a:pPr marL="859356" lvl="1" indent="-742950">
              <a:buFont typeface="+mj-lt"/>
              <a:buAutoNum type="arabicPeriod"/>
            </a:pPr>
            <a:r>
              <a:rPr lang="en-US" sz="2400" dirty="0">
                <a:solidFill>
                  <a:schemeClr val="tx1">
                    <a:lumMod val="50000"/>
                  </a:schemeClr>
                </a:solidFill>
              </a:rPr>
              <a:t>Chemical Diversity Analysis</a:t>
            </a:r>
          </a:p>
          <a:p>
            <a:pPr marL="859356" lvl="1" indent="-742950">
              <a:buFont typeface="+mj-lt"/>
              <a:buAutoNum type="arabicPeriod"/>
            </a:pPr>
            <a:r>
              <a:rPr lang="en-US" sz="2400" dirty="0">
                <a:solidFill>
                  <a:schemeClr val="tx1">
                    <a:lumMod val="50000"/>
                  </a:schemeClr>
                </a:solidFill>
              </a:rPr>
              <a:t>MDR-GSEA</a:t>
            </a:r>
          </a:p>
          <a:p>
            <a:pPr marL="0" indent="0">
              <a:buNone/>
            </a:pPr>
            <a:r>
              <a:rPr lang="en-US" sz="2000" dirty="0">
                <a:solidFill>
                  <a:schemeClr val="tx1">
                    <a:lumMod val="50000"/>
                  </a:schemeClr>
                </a:solidFill>
              </a:rPr>
              <a:t>Outliers removed (stringent), cytotoxic doses included.</a:t>
            </a:r>
          </a:p>
        </p:txBody>
      </p:sp>
      <p:sp>
        <p:nvSpPr>
          <p:cNvPr id="3" name="Title 2">
            <a:extLst>
              <a:ext uri="{FF2B5EF4-FFF2-40B4-BE49-F238E27FC236}">
                <a16:creationId xmlns:a16="http://schemas.microsoft.com/office/drawing/2014/main" id="{7BFD4C1D-3FE5-4EAB-9DAD-58DA322719EE}"/>
              </a:ext>
            </a:extLst>
          </p:cNvPr>
          <p:cNvSpPr>
            <a:spLocks noGrp="1"/>
          </p:cNvSpPr>
          <p:nvPr>
            <p:ph type="title"/>
          </p:nvPr>
        </p:nvSpPr>
        <p:spPr/>
        <p:txBody>
          <a:bodyPr/>
          <a:lstStyle/>
          <a:p>
            <a:r>
              <a:rPr lang="en-US" dirty="0"/>
              <a:t>TGMX17 Downstream analysis</a:t>
            </a:r>
          </a:p>
        </p:txBody>
      </p:sp>
    </p:spTree>
    <p:extLst>
      <p:ext uri="{BB962C8B-B14F-4D97-AF65-F5344CB8AC3E}">
        <p14:creationId xmlns:p14="http://schemas.microsoft.com/office/powerpoint/2010/main" val="21362085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2">
            <a:lumMod val="25000"/>
            <a:lumOff val="75000"/>
          </a:schemeClr>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6DD29CF-4A4E-4D7B-888D-9E12AFA1C3A7}"/>
              </a:ext>
            </a:extLst>
          </p:cNvPr>
          <p:cNvSpPr>
            <a:spLocks noGrp="1"/>
          </p:cNvSpPr>
          <p:nvPr>
            <p:ph idx="1"/>
          </p:nvPr>
        </p:nvSpPr>
        <p:spPr>
          <a:xfrm>
            <a:off x="675007" y="1103671"/>
            <a:ext cx="11102008" cy="4068417"/>
          </a:xfrm>
        </p:spPr>
        <p:txBody>
          <a:bodyPr>
            <a:noAutofit/>
          </a:bodyPr>
          <a:lstStyle/>
          <a:p>
            <a:pPr marL="0" indent="0" algn="ctr">
              <a:buNone/>
            </a:pPr>
            <a:r>
              <a:rPr lang="en-US" sz="12000" dirty="0">
                <a:solidFill>
                  <a:schemeClr val="tx1">
                    <a:lumMod val="50000"/>
                  </a:schemeClr>
                </a:solidFill>
              </a:rPr>
              <a:t>Network Analysis</a:t>
            </a:r>
          </a:p>
        </p:txBody>
      </p:sp>
    </p:spTree>
    <p:extLst>
      <p:ext uri="{BB962C8B-B14F-4D97-AF65-F5344CB8AC3E}">
        <p14:creationId xmlns:p14="http://schemas.microsoft.com/office/powerpoint/2010/main" val="13868367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E33A895-2349-468B-AFC3-1DDA1FEA0EA0}"/>
              </a:ext>
            </a:extLst>
          </p:cNvPr>
          <p:cNvSpPr>
            <a:spLocks noGrp="1"/>
          </p:cNvSpPr>
          <p:nvPr>
            <p:ph idx="1"/>
          </p:nvPr>
        </p:nvSpPr>
        <p:spPr/>
        <p:txBody>
          <a:bodyPr>
            <a:normAutofit/>
          </a:bodyPr>
          <a:lstStyle/>
          <a:p>
            <a:pPr marL="0" indent="0">
              <a:buNone/>
            </a:pPr>
            <a:r>
              <a:rPr lang="en-US" sz="2400" dirty="0">
                <a:solidFill>
                  <a:schemeClr val="tx1">
                    <a:lumMod val="50000"/>
                  </a:schemeClr>
                </a:solidFill>
              </a:rPr>
              <a:t>Transcriptomics read-across:</a:t>
            </a:r>
          </a:p>
          <a:p>
            <a:pPr lvl="1"/>
            <a:r>
              <a:rPr lang="en-US" sz="2400" dirty="0">
                <a:solidFill>
                  <a:schemeClr val="tx1">
                    <a:lumMod val="50000"/>
                  </a:schemeClr>
                </a:solidFill>
              </a:rPr>
              <a:t>Find signatures with similar expression profiles</a:t>
            </a:r>
          </a:p>
          <a:p>
            <a:pPr lvl="1"/>
            <a:r>
              <a:rPr lang="en-US" sz="2400" dirty="0">
                <a:solidFill>
                  <a:schemeClr val="tx1">
                    <a:lumMod val="50000"/>
                  </a:schemeClr>
                </a:solidFill>
              </a:rPr>
              <a:t>Compare at each chemical/dose level </a:t>
            </a:r>
          </a:p>
          <a:p>
            <a:pPr lvl="1"/>
            <a:r>
              <a:rPr lang="en-US" sz="2400" dirty="0">
                <a:solidFill>
                  <a:schemeClr val="tx1">
                    <a:lumMod val="50000"/>
                  </a:schemeClr>
                </a:solidFill>
              </a:rPr>
              <a:t>Intra-study comparison</a:t>
            </a:r>
          </a:p>
        </p:txBody>
      </p:sp>
      <p:sp>
        <p:nvSpPr>
          <p:cNvPr id="3" name="Title 2">
            <a:extLst>
              <a:ext uri="{FF2B5EF4-FFF2-40B4-BE49-F238E27FC236}">
                <a16:creationId xmlns:a16="http://schemas.microsoft.com/office/drawing/2014/main" id="{B43C936F-3CC9-4DDD-A635-C3F32C1AD8A6}"/>
              </a:ext>
            </a:extLst>
          </p:cNvPr>
          <p:cNvSpPr>
            <a:spLocks noGrp="1"/>
          </p:cNvSpPr>
          <p:nvPr>
            <p:ph type="title"/>
          </p:nvPr>
        </p:nvSpPr>
        <p:spPr/>
        <p:txBody>
          <a:bodyPr>
            <a:normAutofit fontScale="90000"/>
          </a:bodyPr>
          <a:lstStyle/>
          <a:p>
            <a:r>
              <a:rPr lang="en-US" dirty="0"/>
              <a:t>Network Analysis </a:t>
            </a:r>
            <a:br>
              <a:rPr lang="en-US" dirty="0"/>
            </a:br>
            <a:r>
              <a:rPr lang="en-US" dirty="0"/>
              <a:t>Goals</a:t>
            </a:r>
          </a:p>
        </p:txBody>
      </p:sp>
      <p:sp>
        <p:nvSpPr>
          <p:cNvPr id="4" name="Rectangle 3">
            <a:extLst>
              <a:ext uri="{FF2B5EF4-FFF2-40B4-BE49-F238E27FC236}">
                <a16:creationId xmlns:a16="http://schemas.microsoft.com/office/drawing/2014/main" id="{F01065E0-064E-47B4-A279-9148ED270AC7}"/>
              </a:ext>
            </a:extLst>
          </p:cNvPr>
          <p:cNvSpPr/>
          <p:nvPr/>
        </p:nvSpPr>
        <p:spPr>
          <a:xfrm>
            <a:off x="1524000" y="4615085"/>
            <a:ext cx="9507794" cy="646331"/>
          </a:xfrm>
          <a:prstGeom prst="rect">
            <a:avLst/>
          </a:prstGeom>
        </p:spPr>
        <p:txBody>
          <a:bodyPr wrap="square">
            <a:spAutoFit/>
          </a:bodyPr>
          <a:lstStyle/>
          <a:p>
            <a:r>
              <a:rPr lang="en-US" dirty="0">
                <a:solidFill>
                  <a:schemeClr val="tx1">
                    <a:lumMod val="50000"/>
                  </a:schemeClr>
                </a:solidFill>
              </a:rPr>
              <a:t>tgmx17 Network Analysis results can be viewed at: </a:t>
            </a:r>
          </a:p>
          <a:p>
            <a:r>
              <a:rPr lang="en-US" dirty="0">
                <a:solidFill>
                  <a:schemeClr val="tx1">
                    <a:lumMod val="50000"/>
                  </a:schemeClr>
                </a:solidFill>
                <a:hlinkClick r:id="rId2"/>
              </a:rPr>
              <a:t>https://apps.sciome.com/dataverse/saved?_id=tgmx17-cas-s1500plus-v1</a:t>
            </a:r>
            <a:endParaRPr lang="en-US" dirty="0">
              <a:solidFill>
                <a:schemeClr val="tx1">
                  <a:lumMod val="50000"/>
                </a:schemeClr>
              </a:solidFill>
            </a:endParaRPr>
          </a:p>
        </p:txBody>
      </p:sp>
    </p:spTree>
    <p:extLst>
      <p:ext uri="{BB962C8B-B14F-4D97-AF65-F5344CB8AC3E}">
        <p14:creationId xmlns:p14="http://schemas.microsoft.com/office/powerpoint/2010/main" val="79529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72C4D133-2361-4EDA-8AFB-7FC046B76C55}"/>
              </a:ext>
            </a:extLst>
          </p:cNvPr>
          <p:cNvPicPr>
            <a:picLocks noGrp="1" noChangeAspect="1"/>
          </p:cNvPicPr>
          <p:nvPr>
            <p:ph idx="1"/>
          </p:nvPr>
        </p:nvPicPr>
        <p:blipFill>
          <a:blip r:embed="rId2"/>
          <a:stretch>
            <a:fillRect/>
          </a:stretch>
        </p:blipFill>
        <p:spPr>
          <a:xfrm>
            <a:off x="4015336" y="1447800"/>
            <a:ext cx="5050005" cy="5322979"/>
          </a:xfrm>
          <a:prstGeom prst="rect">
            <a:avLst/>
          </a:prstGeom>
        </p:spPr>
      </p:pic>
      <p:sp>
        <p:nvSpPr>
          <p:cNvPr id="5" name="Title 2">
            <a:extLst>
              <a:ext uri="{FF2B5EF4-FFF2-40B4-BE49-F238E27FC236}">
                <a16:creationId xmlns:a16="http://schemas.microsoft.com/office/drawing/2014/main" id="{E3F21C68-2D38-413C-98BE-FAE25C5F2DA8}"/>
              </a:ext>
            </a:extLst>
          </p:cNvPr>
          <p:cNvSpPr>
            <a:spLocks noGrp="1"/>
          </p:cNvSpPr>
          <p:nvPr>
            <p:ph type="title"/>
          </p:nvPr>
        </p:nvSpPr>
        <p:spPr>
          <a:xfrm>
            <a:off x="914400" y="279961"/>
            <a:ext cx="10363200" cy="817561"/>
          </a:xfrm>
        </p:spPr>
        <p:txBody>
          <a:bodyPr>
            <a:normAutofit/>
          </a:bodyPr>
          <a:lstStyle/>
          <a:p>
            <a:r>
              <a:rPr lang="en-US" dirty="0"/>
              <a:t>Chemicals at the same concentration level</a:t>
            </a:r>
          </a:p>
        </p:txBody>
      </p:sp>
      <p:sp>
        <p:nvSpPr>
          <p:cNvPr id="6" name="Oval 5">
            <a:extLst>
              <a:ext uri="{FF2B5EF4-FFF2-40B4-BE49-F238E27FC236}">
                <a16:creationId xmlns:a16="http://schemas.microsoft.com/office/drawing/2014/main" id="{AABFD728-7F04-49A0-9411-8F2FB47C861C}"/>
              </a:ext>
            </a:extLst>
          </p:cNvPr>
          <p:cNvSpPr/>
          <p:nvPr/>
        </p:nvSpPr>
        <p:spPr>
          <a:xfrm>
            <a:off x="7649497" y="1447800"/>
            <a:ext cx="1268361" cy="1413387"/>
          </a:xfrm>
          <a:prstGeom prst="ellipse">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 name="Straight Arrow Connector 7">
            <a:extLst>
              <a:ext uri="{FF2B5EF4-FFF2-40B4-BE49-F238E27FC236}">
                <a16:creationId xmlns:a16="http://schemas.microsoft.com/office/drawing/2014/main" id="{01CCE7A7-BD90-44B7-A9C8-66B9608DADAD}"/>
              </a:ext>
            </a:extLst>
          </p:cNvPr>
          <p:cNvCxnSpPr/>
          <p:nvPr/>
        </p:nvCxnSpPr>
        <p:spPr>
          <a:xfrm flipH="1">
            <a:off x="8809703" y="1809135"/>
            <a:ext cx="80624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9FBF929-14E5-423F-8F64-1BE2A4C54B16}"/>
              </a:ext>
            </a:extLst>
          </p:cNvPr>
          <p:cNvSpPr txBox="1"/>
          <p:nvPr/>
        </p:nvSpPr>
        <p:spPr>
          <a:xfrm>
            <a:off x="9625780" y="1624469"/>
            <a:ext cx="1837362" cy="369332"/>
          </a:xfrm>
          <a:prstGeom prst="rect">
            <a:avLst/>
          </a:prstGeom>
          <a:noFill/>
        </p:spPr>
        <p:txBody>
          <a:bodyPr wrap="none" rtlCol="0">
            <a:spAutoFit/>
          </a:bodyPr>
          <a:lstStyle/>
          <a:p>
            <a:r>
              <a:rPr lang="en-US" dirty="0">
                <a:solidFill>
                  <a:schemeClr val="tx1">
                    <a:lumMod val="50000"/>
                  </a:schemeClr>
                </a:solidFill>
              </a:rPr>
              <a:t>High response</a:t>
            </a:r>
          </a:p>
        </p:txBody>
      </p:sp>
      <p:sp>
        <p:nvSpPr>
          <p:cNvPr id="10" name="Oval 9">
            <a:extLst>
              <a:ext uri="{FF2B5EF4-FFF2-40B4-BE49-F238E27FC236}">
                <a16:creationId xmlns:a16="http://schemas.microsoft.com/office/drawing/2014/main" id="{0A7D76A2-63B7-4392-A16E-9AA4DD988B36}"/>
              </a:ext>
            </a:extLst>
          </p:cNvPr>
          <p:cNvSpPr/>
          <p:nvPr/>
        </p:nvSpPr>
        <p:spPr>
          <a:xfrm>
            <a:off x="4522839" y="4001729"/>
            <a:ext cx="1494503" cy="1494504"/>
          </a:xfrm>
          <a:prstGeom prst="ellipse">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EAA47EF5-08FB-438C-A8A6-EBAC73A590E9}"/>
              </a:ext>
            </a:extLst>
          </p:cNvPr>
          <p:cNvCxnSpPr/>
          <p:nvPr/>
        </p:nvCxnSpPr>
        <p:spPr>
          <a:xfrm>
            <a:off x="3598606" y="4444181"/>
            <a:ext cx="9144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01E44EB-6B9A-4708-84D2-5D99861E2406}"/>
              </a:ext>
            </a:extLst>
          </p:cNvPr>
          <p:cNvSpPr txBox="1"/>
          <p:nvPr/>
        </p:nvSpPr>
        <p:spPr>
          <a:xfrm>
            <a:off x="1701274" y="4259515"/>
            <a:ext cx="1766830" cy="369332"/>
          </a:xfrm>
          <a:prstGeom prst="rect">
            <a:avLst/>
          </a:prstGeom>
          <a:noFill/>
        </p:spPr>
        <p:txBody>
          <a:bodyPr wrap="none" rtlCol="0">
            <a:spAutoFit/>
          </a:bodyPr>
          <a:lstStyle/>
          <a:p>
            <a:r>
              <a:rPr lang="en-US" dirty="0"/>
              <a:t>Low response</a:t>
            </a:r>
          </a:p>
        </p:txBody>
      </p:sp>
      <p:sp>
        <p:nvSpPr>
          <p:cNvPr id="14" name="TextBox 13">
            <a:extLst>
              <a:ext uri="{FF2B5EF4-FFF2-40B4-BE49-F238E27FC236}">
                <a16:creationId xmlns:a16="http://schemas.microsoft.com/office/drawing/2014/main" id="{D490B95B-4DE0-41EB-956A-D5DA7EFA923C}"/>
              </a:ext>
            </a:extLst>
          </p:cNvPr>
          <p:cNvSpPr txBox="1"/>
          <p:nvPr/>
        </p:nvSpPr>
        <p:spPr>
          <a:xfrm>
            <a:off x="1828800" y="1877961"/>
            <a:ext cx="1633781" cy="369332"/>
          </a:xfrm>
          <a:prstGeom prst="rect">
            <a:avLst/>
          </a:prstGeom>
          <a:noFill/>
        </p:spPr>
        <p:txBody>
          <a:bodyPr wrap="none" rtlCol="0">
            <a:spAutoFit/>
          </a:bodyPr>
          <a:lstStyle/>
          <a:p>
            <a:r>
              <a:rPr lang="en-US" dirty="0">
                <a:solidFill>
                  <a:schemeClr val="tx1">
                    <a:lumMod val="50000"/>
                  </a:schemeClr>
                </a:solidFill>
              </a:rPr>
              <a:t>C9 (highest)</a:t>
            </a:r>
          </a:p>
        </p:txBody>
      </p:sp>
    </p:spTree>
    <p:extLst>
      <p:ext uri="{BB962C8B-B14F-4D97-AF65-F5344CB8AC3E}">
        <p14:creationId xmlns:p14="http://schemas.microsoft.com/office/powerpoint/2010/main" val="17275478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4C308A-4F8A-4B36-BE7B-3C253BDE97BA}"/>
              </a:ext>
            </a:extLst>
          </p:cNvPr>
          <p:cNvSpPr>
            <a:spLocks noGrp="1"/>
          </p:cNvSpPr>
          <p:nvPr>
            <p:ph type="title"/>
          </p:nvPr>
        </p:nvSpPr>
        <p:spPr/>
        <p:txBody>
          <a:bodyPr>
            <a:normAutofit/>
          </a:bodyPr>
          <a:lstStyle/>
          <a:p>
            <a:r>
              <a:rPr lang="en-US" dirty="0"/>
              <a:t>Different concentrations of the same chemical</a:t>
            </a:r>
          </a:p>
        </p:txBody>
      </p:sp>
      <p:pic>
        <p:nvPicPr>
          <p:cNvPr id="7" name="Content Placeholder 6">
            <a:extLst>
              <a:ext uri="{FF2B5EF4-FFF2-40B4-BE49-F238E27FC236}">
                <a16:creationId xmlns:a16="http://schemas.microsoft.com/office/drawing/2014/main" id="{68E721CD-4516-4290-9184-F751652D770C}"/>
              </a:ext>
            </a:extLst>
          </p:cNvPr>
          <p:cNvPicPr>
            <a:picLocks noGrp="1" noChangeAspect="1"/>
          </p:cNvPicPr>
          <p:nvPr>
            <p:ph idx="1"/>
          </p:nvPr>
        </p:nvPicPr>
        <p:blipFill>
          <a:blip r:embed="rId2"/>
          <a:stretch>
            <a:fillRect/>
          </a:stretch>
        </p:blipFill>
        <p:spPr>
          <a:xfrm>
            <a:off x="2959019" y="1218261"/>
            <a:ext cx="6273962" cy="5359778"/>
          </a:xfrm>
          <a:prstGeom prst="rect">
            <a:avLst/>
          </a:prstGeom>
        </p:spPr>
      </p:pic>
      <p:sp>
        <p:nvSpPr>
          <p:cNvPr id="9" name="TextBox 8">
            <a:extLst>
              <a:ext uri="{FF2B5EF4-FFF2-40B4-BE49-F238E27FC236}">
                <a16:creationId xmlns:a16="http://schemas.microsoft.com/office/drawing/2014/main" id="{58CC3D8D-3799-4E85-A26B-AFFDEA1FE7E1}"/>
              </a:ext>
            </a:extLst>
          </p:cNvPr>
          <p:cNvSpPr txBox="1"/>
          <p:nvPr/>
        </p:nvSpPr>
        <p:spPr>
          <a:xfrm>
            <a:off x="914400" y="1680675"/>
            <a:ext cx="1472454" cy="646331"/>
          </a:xfrm>
          <a:prstGeom prst="rect">
            <a:avLst/>
          </a:prstGeom>
          <a:noFill/>
        </p:spPr>
        <p:txBody>
          <a:bodyPr wrap="none" rtlCol="0">
            <a:spAutoFit/>
          </a:bodyPr>
          <a:lstStyle/>
          <a:p>
            <a:r>
              <a:rPr lang="en-US" dirty="0">
                <a:solidFill>
                  <a:schemeClr val="tx1">
                    <a:lumMod val="50000"/>
                  </a:schemeClr>
                </a:solidFill>
              </a:rPr>
              <a:t>T10</a:t>
            </a:r>
          </a:p>
          <a:p>
            <a:r>
              <a:rPr lang="en-US" dirty="0">
                <a:solidFill>
                  <a:schemeClr val="tx1">
                    <a:lumMod val="50000"/>
                  </a:schemeClr>
                </a:solidFill>
              </a:rPr>
              <a:t>AFF3-Tridol</a:t>
            </a:r>
          </a:p>
        </p:txBody>
      </p:sp>
      <p:cxnSp>
        <p:nvCxnSpPr>
          <p:cNvPr id="11" name="Straight Arrow Connector 10">
            <a:extLst>
              <a:ext uri="{FF2B5EF4-FFF2-40B4-BE49-F238E27FC236}">
                <a16:creationId xmlns:a16="http://schemas.microsoft.com/office/drawing/2014/main" id="{FDF930D3-8449-44F7-9F9D-FEE46D47776A}"/>
              </a:ext>
            </a:extLst>
          </p:cNvPr>
          <p:cNvCxnSpPr/>
          <p:nvPr/>
        </p:nvCxnSpPr>
        <p:spPr>
          <a:xfrm flipH="1">
            <a:off x="8947355" y="1602658"/>
            <a:ext cx="90456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C0B553B-5702-4C67-9C42-D3A245BF1F4C}"/>
              </a:ext>
            </a:extLst>
          </p:cNvPr>
          <p:cNvSpPr txBox="1"/>
          <p:nvPr/>
        </p:nvSpPr>
        <p:spPr>
          <a:xfrm>
            <a:off x="10028219" y="1417992"/>
            <a:ext cx="494046" cy="369332"/>
          </a:xfrm>
          <a:prstGeom prst="rect">
            <a:avLst/>
          </a:prstGeom>
          <a:noFill/>
        </p:spPr>
        <p:txBody>
          <a:bodyPr wrap="none" rtlCol="0">
            <a:spAutoFit/>
          </a:bodyPr>
          <a:lstStyle/>
          <a:p>
            <a:r>
              <a:rPr lang="en-US" dirty="0">
                <a:solidFill>
                  <a:schemeClr val="tx1">
                    <a:lumMod val="50000"/>
                  </a:schemeClr>
                </a:solidFill>
              </a:rPr>
              <a:t>C9</a:t>
            </a:r>
          </a:p>
        </p:txBody>
      </p:sp>
      <p:sp>
        <p:nvSpPr>
          <p:cNvPr id="13" name="TextBox 12">
            <a:extLst>
              <a:ext uri="{FF2B5EF4-FFF2-40B4-BE49-F238E27FC236}">
                <a16:creationId xmlns:a16="http://schemas.microsoft.com/office/drawing/2014/main" id="{11E97341-81A7-4782-A07C-254659201B84}"/>
              </a:ext>
            </a:extLst>
          </p:cNvPr>
          <p:cNvSpPr txBox="1"/>
          <p:nvPr/>
        </p:nvSpPr>
        <p:spPr>
          <a:xfrm>
            <a:off x="9851923" y="5070677"/>
            <a:ext cx="494046" cy="369332"/>
          </a:xfrm>
          <a:prstGeom prst="rect">
            <a:avLst/>
          </a:prstGeom>
          <a:noFill/>
        </p:spPr>
        <p:txBody>
          <a:bodyPr wrap="none" rtlCol="0">
            <a:spAutoFit/>
          </a:bodyPr>
          <a:lstStyle/>
          <a:p>
            <a:r>
              <a:rPr lang="en-US" dirty="0">
                <a:solidFill>
                  <a:schemeClr val="tx1">
                    <a:lumMod val="50000"/>
                  </a:schemeClr>
                </a:solidFill>
              </a:rPr>
              <a:t>C1</a:t>
            </a:r>
          </a:p>
        </p:txBody>
      </p:sp>
      <p:cxnSp>
        <p:nvCxnSpPr>
          <p:cNvPr id="14" name="Straight Arrow Connector 13">
            <a:extLst>
              <a:ext uri="{FF2B5EF4-FFF2-40B4-BE49-F238E27FC236}">
                <a16:creationId xmlns:a16="http://schemas.microsoft.com/office/drawing/2014/main" id="{6F8E2151-B5CD-4F6F-BE73-CBBC4D8E4AC1}"/>
              </a:ext>
            </a:extLst>
          </p:cNvPr>
          <p:cNvCxnSpPr/>
          <p:nvPr/>
        </p:nvCxnSpPr>
        <p:spPr>
          <a:xfrm flipH="1">
            <a:off x="8923265" y="5255343"/>
            <a:ext cx="90456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98960B0E-C448-481E-BC18-8DBF6413CE6F}"/>
              </a:ext>
            </a:extLst>
          </p:cNvPr>
          <p:cNvSpPr/>
          <p:nvPr/>
        </p:nvSpPr>
        <p:spPr>
          <a:xfrm>
            <a:off x="4640826" y="3618271"/>
            <a:ext cx="1307690" cy="817561"/>
          </a:xfrm>
          <a:prstGeom prst="ellipse">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7" name="Straight Arrow Connector 16">
            <a:extLst>
              <a:ext uri="{FF2B5EF4-FFF2-40B4-BE49-F238E27FC236}">
                <a16:creationId xmlns:a16="http://schemas.microsoft.com/office/drawing/2014/main" id="{B0077BBF-0C68-45D6-9C45-1BFDDC520040}"/>
              </a:ext>
            </a:extLst>
          </p:cNvPr>
          <p:cNvCxnSpPr>
            <a:cxnSpLocks/>
          </p:cNvCxnSpPr>
          <p:nvPr/>
        </p:nvCxnSpPr>
        <p:spPr>
          <a:xfrm>
            <a:off x="2753032" y="3716594"/>
            <a:ext cx="199594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976DAC2-5810-4FC0-8222-57D640AB5217}"/>
              </a:ext>
            </a:extLst>
          </p:cNvPr>
          <p:cNvSpPr txBox="1"/>
          <p:nvPr/>
        </p:nvSpPr>
        <p:spPr>
          <a:xfrm>
            <a:off x="1304934" y="3435752"/>
            <a:ext cx="1677062" cy="369332"/>
          </a:xfrm>
          <a:prstGeom prst="rect">
            <a:avLst/>
          </a:prstGeom>
          <a:noFill/>
        </p:spPr>
        <p:txBody>
          <a:bodyPr wrap="none" rtlCol="0">
            <a:spAutoFit/>
          </a:bodyPr>
          <a:lstStyle/>
          <a:p>
            <a:r>
              <a:rPr lang="en-US" dirty="0">
                <a:solidFill>
                  <a:schemeClr val="tx1">
                    <a:lumMod val="50000"/>
                  </a:schemeClr>
                </a:solidFill>
              </a:rPr>
              <a:t>Middle doses</a:t>
            </a:r>
          </a:p>
        </p:txBody>
      </p:sp>
    </p:spTree>
    <p:extLst>
      <p:ext uri="{BB962C8B-B14F-4D97-AF65-F5344CB8AC3E}">
        <p14:creationId xmlns:p14="http://schemas.microsoft.com/office/powerpoint/2010/main" val="31167979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2">
            <a:lumMod val="25000"/>
            <a:lumOff val="75000"/>
          </a:schemeClr>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6DD29CF-4A4E-4D7B-888D-9E12AFA1C3A7}"/>
              </a:ext>
            </a:extLst>
          </p:cNvPr>
          <p:cNvSpPr>
            <a:spLocks noGrp="1"/>
          </p:cNvSpPr>
          <p:nvPr>
            <p:ph idx="1"/>
          </p:nvPr>
        </p:nvSpPr>
        <p:spPr>
          <a:xfrm>
            <a:off x="596349" y="1447800"/>
            <a:ext cx="11102008" cy="4068417"/>
          </a:xfrm>
        </p:spPr>
        <p:txBody>
          <a:bodyPr>
            <a:noAutofit/>
          </a:bodyPr>
          <a:lstStyle/>
          <a:p>
            <a:pPr marL="0" indent="0" algn="ctr">
              <a:buNone/>
            </a:pPr>
            <a:r>
              <a:rPr lang="en-US" sz="6600" dirty="0">
                <a:solidFill>
                  <a:schemeClr val="tx1">
                    <a:lumMod val="50000"/>
                  </a:schemeClr>
                </a:solidFill>
              </a:rPr>
              <a:t>Chemical Diversity Analysis</a:t>
            </a:r>
          </a:p>
          <a:p>
            <a:pPr marL="0" indent="0" algn="ctr">
              <a:buNone/>
            </a:pPr>
            <a:r>
              <a:rPr lang="en-US" sz="6600" dirty="0">
                <a:solidFill>
                  <a:schemeClr val="tx1">
                    <a:lumMod val="50000"/>
                  </a:schemeClr>
                </a:solidFill>
              </a:rPr>
              <a:t>(based on dose response)</a:t>
            </a:r>
          </a:p>
        </p:txBody>
      </p:sp>
    </p:spTree>
    <p:extLst>
      <p:ext uri="{BB962C8B-B14F-4D97-AF65-F5344CB8AC3E}">
        <p14:creationId xmlns:p14="http://schemas.microsoft.com/office/powerpoint/2010/main" val="274733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9D88EE4-C45E-4B2B-BB2E-489E0A2696A2}"/>
              </a:ext>
            </a:extLst>
          </p:cNvPr>
          <p:cNvSpPr>
            <a:spLocks noGrp="1"/>
          </p:cNvSpPr>
          <p:nvPr>
            <p:ph idx="1"/>
          </p:nvPr>
        </p:nvSpPr>
        <p:spPr/>
        <p:txBody>
          <a:bodyPr/>
          <a:lstStyle/>
          <a:p>
            <a:pPr lvl="1"/>
            <a:r>
              <a:rPr lang="en-US" sz="2800" dirty="0">
                <a:solidFill>
                  <a:schemeClr val="tx1">
                    <a:lumMod val="50000"/>
                  </a:schemeClr>
                </a:solidFill>
              </a:rPr>
              <a:t>Find groups of chemicals that have a similar dose response (in magnitude and direction)</a:t>
            </a:r>
          </a:p>
          <a:p>
            <a:pPr lvl="1"/>
            <a:r>
              <a:rPr lang="en-US" sz="2800" dirty="0">
                <a:solidFill>
                  <a:schemeClr val="tx1">
                    <a:lumMod val="50000"/>
                  </a:schemeClr>
                </a:solidFill>
              </a:rPr>
              <a:t>Find genes that characterize the differences between groups</a:t>
            </a:r>
          </a:p>
          <a:p>
            <a:endParaRPr lang="en-US" dirty="0"/>
          </a:p>
        </p:txBody>
      </p:sp>
      <p:sp>
        <p:nvSpPr>
          <p:cNvPr id="3" name="Title 2">
            <a:extLst>
              <a:ext uri="{FF2B5EF4-FFF2-40B4-BE49-F238E27FC236}">
                <a16:creationId xmlns:a16="http://schemas.microsoft.com/office/drawing/2014/main" id="{99D3164C-BA34-471C-9E8E-50AE8D66CEA0}"/>
              </a:ext>
            </a:extLst>
          </p:cNvPr>
          <p:cNvSpPr>
            <a:spLocks noGrp="1"/>
          </p:cNvSpPr>
          <p:nvPr>
            <p:ph type="title"/>
          </p:nvPr>
        </p:nvSpPr>
        <p:spPr/>
        <p:txBody>
          <a:bodyPr>
            <a:normAutofit fontScale="90000"/>
          </a:bodyPr>
          <a:lstStyle/>
          <a:p>
            <a:r>
              <a:rPr lang="en-US" dirty="0"/>
              <a:t>Chemical Diversity Analysis</a:t>
            </a:r>
            <a:br>
              <a:rPr lang="en-US" dirty="0"/>
            </a:br>
            <a:r>
              <a:rPr lang="en-US" dirty="0"/>
              <a:t>Goals</a:t>
            </a:r>
          </a:p>
        </p:txBody>
      </p:sp>
    </p:spTree>
    <p:extLst>
      <p:ext uri="{BB962C8B-B14F-4D97-AF65-F5344CB8AC3E}">
        <p14:creationId xmlns:p14="http://schemas.microsoft.com/office/powerpoint/2010/main" val="16906093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9D88EE4-C45E-4B2B-BB2E-489E0A2696A2}"/>
              </a:ext>
            </a:extLst>
          </p:cNvPr>
          <p:cNvSpPr>
            <a:spLocks noGrp="1"/>
          </p:cNvSpPr>
          <p:nvPr>
            <p:ph idx="1"/>
          </p:nvPr>
        </p:nvSpPr>
        <p:spPr/>
        <p:txBody>
          <a:bodyPr>
            <a:normAutofit/>
          </a:bodyPr>
          <a:lstStyle/>
          <a:p>
            <a:pPr marL="0" indent="0">
              <a:buNone/>
            </a:pPr>
            <a:r>
              <a:rPr lang="en-US" sz="2400" dirty="0">
                <a:solidFill>
                  <a:schemeClr val="tx1">
                    <a:lumMod val="50000"/>
                  </a:schemeClr>
                </a:solidFill>
              </a:rPr>
              <a:t>For each gene in each chemical:</a:t>
            </a:r>
          </a:p>
          <a:p>
            <a:pPr lvl="1" indent="-342900">
              <a:buFont typeface="Wingdings" panose="05000000000000000000" pitchFamily="2" charset="2"/>
              <a:buChar char="Ø"/>
            </a:pPr>
            <a:r>
              <a:rPr lang="en-US" sz="2400" dirty="0">
                <a:solidFill>
                  <a:schemeClr val="tx1">
                    <a:lumMod val="50000"/>
                  </a:schemeClr>
                </a:solidFill>
              </a:rPr>
              <a:t>Obtain single numeric metric (-1 to 1) to quantify the dose response</a:t>
            </a:r>
          </a:p>
          <a:p>
            <a:pPr marL="802200" lvl="2" indent="-457200">
              <a:buFont typeface="+mj-lt"/>
              <a:buAutoNum type="arabicPeriod"/>
            </a:pPr>
            <a:r>
              <a:rPr lang="en-US" sz="2400" dirty="0">
                <a:solidFill>
                  <a:schemeClr val="tx1">
                    <a:lumMod val="50000"/>
                  </a:schemeClr>
                </a:solidFill>
              </a:rPr>
              <a:t>Closer to +1: increase in treatment response with dose</a:t>
            </a:r>
          </a:p>
          <a:p>
            <a:pPr marL="802200" lvl="2" indent="-457200">
              <a:buFont typeface="+mj-lt"/>
              <a:buAutoNum type="arabicPeriod"/>
            </a:pPr>
            <a:r>
              <a:rPr lang="en-US" sz="2400" dirty="0">
                <a:solidFill>
                  <a:schemeClr val="tx1">
                    <a:lumMod val="50000"/>
                  </a:schemeClr>
                </a:solidFill>
              </a:rPr>
              <a:t>Closer to -1: decrease in treatment response with dose</a:t>
            </a:r>
          </a:p>
          <a:p>
            <a:pPr marL="802200" lvl="2" indent="-457200">
              <a:buFont typeface="+mj-lt"/>
              <a:buAutoNum type="arabicPeriod"/>
            </a:pPr>
            <a:r>
              <a:rPr lang="en-US" sz="2400" dirty="0">
                <a:solidFill>
                  <a:schemeClr val="tx1">
                    <a:lumMod val="50000"/>
                  </a:schemeClr>
                </a:solidFill>
              </a:rPr>
              <a:t>Closer to 0: No treatment response</a:t>
            </a:r>
          </a:p>
          <a:p>
            <a:pPr marL="0" indent="0">
              <a:buNone/>
            </a:pPr>
            <a:endParaRPr lang="en-US" sz="2400" dirty="0"/>
          </a:p>
          <a:p>
            <a:endParaRPr lang="en-US" dirty="0"/>
          </a:p>
        </p:txBody>
      </p:sp>
      <p:sp>
        <p:nvSpPr>
          <p:cNvPr id="3" name="Title 2">
            <a:extLst>
              <a:ext uri="{FF2B5EF4-FFF2-40B4-BE49-F238E27FC236}">
                <a16:creationId xmlns:a16="http://schemas.microsoft.com/office/drawing/2014/main" id="{99D3164C-BA34-471C-9E8E-50AE8D66CEA0}"/>
              </a:ext>
            </a:extLst>
          </p:cNvPr>
          <p:cNvSpPr>
            <a:spLocks noGrp="1"/>
          </p:cNvSpPr>
          <p:nvPr>
            <p:ph type="title"/>
          </p:nvPr>
        </p:nvSpPr>
        <p:spPr/>
        <p:txBody>
          <a:bodyPr>
            <a:normAutofit fontScale="90000"/>
          </a:bodyPr>
          <a:lstStyle/>
          <a:p>
            <a:r>
              <a:rPr lang="en-US" dirty="0"/>
              <a:t>Chemical Diversity Analysis</a:t>
            </a:r>
            <a:br>
              <a:rPr lang="en-US" dirty="0"/>
            </a:br>
            <a:r>
              <a:rPr lang="en-US" dirty="0"/>
              <a:t>Goals</a:t>
            </a:r>
          </a:p>
        </p:txBody>
      </p:sp>
    </p:spTree>
    <p:extLst>
      <p:ext uri="{BB962C8B-B14F-4D97-AF65-F5344CB8AC3E}">
        <p14:creationId xmlns:p14="http://schemas.microsoft.com/office/powerpoint/2010/main" val="3765179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A4FC70-9509-4CB8-ADB7-FB102D091467}"/>
              </a:ext>
            </a:extLst>
          </p:cNvPr>
          <p:cNvSpPr>
            <a:spLocks noGrp="1"/>
          </p:cNvSpPr>
          <p:nvPr>
            <p:ph idx="1"/>
          </p:nvPr>
        </p:nvSpPr>
        <p:spPr>
          <a:xfrm>
            <a:off x="1376217" y="653473"/>
            <a:ext cx="9873673" cy="5063836"/>
          </a:xfrm>
        </p:spPr>
        <p:txBody>
          <a:bodyPr>
            <a:noAutofit/>
          </a:bodyPr>
          <a:lstStyle/>
          <a:p>
            <a:pPr marL="0" indent="0" algn="ctr">
              <a:buNone/>
            </a:pPr>
            <a:r>
              <a:rPr lang="en-US" sz="9600" dirty="0">
                <a:solidFill>
                  <a:schemeClr val="tx1">
                    <a:lumMod val="50000"/>
                  </a:schemeClr>
                </a:solidFill>
              </a:rPr>
              <a:t>Human S1500++ version 2.0</a:t>
            </a:r>
          </a:p>
        </p:txBody>
      </p:sp>
    </p:spTree>
    <p:extLst>
      <p:ext uri="{BB962C8B-B14F-4D97-AF65-F5344CB8AC3E}">
        <p14:creationId xmlns:p14="http://schemas.microsoft.com/office/powerpoint/2010/main" val="37705876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328C43-6712-4874-8D98-9AC966A55CA5}"/>
              </a:ext>
            </a:extLst>
          </p:cNvPr>
          <p:cNvSpPr>
            <a:spLocks noGrp="1"/>
          </p:cNvSpPr>
          <p:nvPr>
            <p:ph idx="1"/>
          </p:nvPr>
        </p:nvSpPr>
        <p:spPr/>
        <p:txBody>
          <a:bodyPr>
            <a:normAutofit/>
          </a:bodyPr>
          <a:lstStyle/>
          <a:p>
            <a:pPr marL="457200" indent="-457200">
              <a:buFont typeface="+mj-lt"/>
              <a:buAutoNum type="arabicPeriod"/>
            </a:pPr>
            <a:r>
              <a:rPr lang="en-US" sz="2400" dirty="0">
                <a:solidFill>
                  <a:schemeClr val="tx1">
                    <a:lumMod val="50000"/>
                  </a:schemeClr>
                </a:solidFill>
              </a:rPr>
              <a:t>For diversity analysis, it is critical to summarize dose response to single quantifiable metric that is most information rich. </a:t>
            </a:r>
          </a:p>
          <a:p>
            <a:pPr marL="457200" indent="-457200">
              <a:buFont typeface="+mj-lt"/>
              <a:buAutoNum type="arabicPeriod"/>
            </a:pPr>
            <a:r>
              <a:rPr lang="en-US" sz="2400" dirty="0">
                <a:solidFill>
                  <a:schemeClr val="tx1">
                    <a:lumMod val="50000"/>
                  </a:schemeClr>
                </a:solidFill>
              </a:rPr>
              <a:t>Towards this goal, we utilized following metric(s):</a:t>
            </a:r>
          </a:p>
          <a:p>
            <a:pPr marL="573594" lvl="3" indent="0">
              <a:buNone/>
            </a:pPr>
            <a:r>
              <a:rPr lang="en-US" sz="2400" b="1" dirty="0">
                <a:solidFill>
                  <a:schemeClr val="tx1">
                    <a:lumMod val="50000"/>
                  </a:schemeClr>
                </a:solidFill>
              </a:rPr>
              <a:t>Monotonicity Adjusted R-squared (MAR2)</a:t>
            </a:r>
            <a:endParaRPr lang="en-US" sz="2400" dirty="0">
              <a:solidFill>
                <a:schemeClr val="tx1">
                  <a:lumMod val="50000"/>
                </a:schemeClr>
              </a:solidFill>
            </a:endParaRPr>
          </a:p>
        </p:txBody>
      </p:sp>
      <p:sp>
        <p:nvSpPr>
          <p:cNvPr id="3" name="Title 2">
            <a:extLst>
              <a:ext uri="{FF2B5EF4-FFF2-40B4-BE49-F238E27FC236}">
                <a16:creationId xmlns:a16="http://schemas.microsoft.com/office/drawing/2014/main" id="{92CDD148-99AD-4451-9426-F41A8CE992F7}"/>
              </a:ext>
            </a:extLst>
          </p:cNvPr>
          <p:cNvSpPr>
            <a:spLocks noGrp="1"/>
          </p:cNvSpPr>
          <p:nvPr>
            <p:ph type="title"/>
          </p:nvPr>
        </p:nvSpPr>
        <p:spPr/>
        <p:txBody>
          <a:bodyPr>
            <a:normAutofit fontScale="90000"/>
          </a:bodyPr>
          <a:lstStyle/>
          <a:p>
            <a:r>
              <a:rPr lang="en-US" dirty="0"/>
              <a:t>Chemical Diversity analysis</a:t>
            </a:r>
            <a:br>
              <a:rPr lang="en-US" dirty="0"/>
            </a:br>
            <a:r>
              <a:rPr lang="en-US" dirty="0"/>
              <a:t>Dose response summary metrics</a:t>
            </a:r>
          </a:p>
        </p:txBody>
      </p:sp>
    </p:spTree>
    <p:extLst>
      <p:ext uri="{BB962C8B-B14F-4D97-AF65-F5344CB8AC3E}">
        <p14:creationId xmlns:p14="http://schemas.microsoft.com/office/powerpoint/2010/main" val="28399006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328C43-6712-4874-8D98-9AC966A55CA5}"/>
              </a:ext>
            </a:extLst>
          </p:cNvPr>
          <p:cNvSpPr>
            <a:spLocks noGrp="1"/>
          </p:cNvSpPr>
          <p:nvPr>
            <p:ph idx="1"/>
          </p:nvPr>
        </p:nvSpPr>
        <p:spPr/>
        <p:txBody>
          <a:bodyPr>
            <a:normAutofit/>
          </a:bodyPr>
          <a:lstStyle/>
          <a:p>
            <a:pPr marL="0" indent="0">
              <a:buNone/>
            </a:pPr>
            <a:r>
              <a:rPr lang="en-US" sz="2400" b="1" dirty="0">
                <a:solidFill>
                  <a:schemeClr val="tx1">
                    <a:lumMod val="50000"/>
                  </a:schemeClr>
                </a:solidFill>
              </a:rPr>
              <a:t>Monotonicity Adjusted R-squared (MAR2)</a:t>
            </a:r>
          </a:p>
          <a:p>
            <a:pPr marL="628644" lvl="1" indent="-400050">
              <a:buFont typeface="+mj-lt"/>
              <a:buAutoNum type="romanUcPeriod"/>
            </a:pPr>
            <a:r>
              <a:rPr lang="en-US" sz="1800" dirty="0">
                <a:solidFill>
                  <a:schemeClr val="tx1">
                    <a:lumMod val="50000"/>
                  </a:schemeClr>
                </a:solidFill>
              </a:rPr>
              <a:t>First the isotonic regression fit is utilized under the assumption of monotonically increasing (or decreasing) dose response. </a:t>
            </a:r>
          </a:p>
          <a:p>
            <a:pPr marL="628644" lvl="1" indent="-400050">
              <a:buFont typeface="+mj-lt"/>
              <a:buAutoNum type="romanUcPeriod"/>
            </a:pPr>
            <a:r>
              <a:rPr lang="en-US" sz="1800" dirty="0">
                <a:solidFill>
                  <a:schemeClr val="tx1">
                    <a:lumMod val="50000"/>
                  </a:schemeClr>
                </a:solidFill>
              </a:rPr>
              <a:t>Next, we calculate percentage of total gene expression variability that is captured by the isotonic regression fit. </a:t>
            </a:r>
          </a:p>
          <a:p>
            <a:pPr marL="857238" lvl="2" indent="-400050">
              <a:buFont typeface="Wingdings" panose="05000000000000000000" pitchFamily="2" charset="2"/>
              <a:buChar char="§"/>
            </a:pPr>
            <a:r>
              <a:rPr lang="en-US" sz="1800" dirty="0">
                <a:solidFill>
                  <a:schemeClr val="tx1">
                    <a:lumMod val="50000"/>
                  </a:schemeClr>
                </a:solidFill>
              </a:rPr>
              <a:t>These are then appropriately adjusted to reflect the directionality of dose response. i.e. multiplied with +1(-1) for increasing(decreasing) gene expression with respect to dose.</a:t>
            </a:r>
          </a:p>
          <a:p>
            <a:pPr marL="628644" lvl="1" indent="-400050">
              <a:buFont typeface="+mj-lt"/>
              <a:buAutoNum type="romanUcPeriod"/>
            </a:pPr>
            <a:r>
              <a:rPr lang="en-US" sz="1800" dirty="0">
                <a:solidFill>
                  <a:schemeClr val="tx1">
                    <a:lumMod val="50000"/>
                  </a:schemeClr>
                </a:solidFill>
              </a:rPr>
              <a:t>Now, for each chemical there is single </a:t>
            </a:r>
            <a:r>
              <a:rPr lang="en-US" sz="1800" b="1" dirty="0">
                <a:solidFill>
                  <a:schemeClr val="tx1">
                    <a:lumMod val="50000"/>
                  </a:schemeClr>
                </a:solidFill>
              </a:rPr>
              <a:t>MAR2</a:t>
            </a:r>
            <a:r>
              <a:rPr lang="en-US" sz="1800" dirty="0">
                <a:solidFill>
                  <a:schemeClr val="tx1">
                    <a:lumMod val="50000"/>
                  </a:schemeClr>
                </a:solidFill>
              </a:rPr>
              <a:t> metric for each gene.</a:t>
            </a:r>
          </a:p>
        </p:txBody>
      </p:sp>
      <p:sp>
        <p:nvSpPr>
          <p:cNvPr id="7" name="Title 2">
            <a:extLst>
              <a:ext uri="{FF2B5EF4-FFF2-40B4-BE49-F238E27FC236}">
                <a16:creationId xmlns:a16="http://schemas.microsoft.com/office/drawing/2014/main" id="{D168CE4A-6FA1-4073-B08B-EAC0CBD8AC27}"/>
              </a:ext>
            </a:extLst>
          </p:cNvPr>
          <p:cNvSpPr>
            <a:spLocks noGrp="1"/>
          </p:cNvSpPr>
          <p:nvPr>
            <p:ph type="title"/>
          </p:nvPr>
        </p:nvSpPr>
        <p:spPr>
          <a:xfrm>
            <a:off x="914400" y="279961"/>
            <a:ext cx="10363200" cy="817561"/>
          </a:xfrm>
        </p:spPr>
        <p:txBody>
          <a:bodyPr>
            <a:normAutofit fontScale="90000"/>
          </a:bodyPr>
          <a:lstStyle/>
          <a:p>
            <a:r>
              <a:rPr lang="en-US" dirty="0"/>
              <a:t>Chemical Diversity analysis</a:t>
            </a:r>
            <a:br>
              <a:rPr lang="en-US" dirty="0"/>
            </a:br>
            <a:r>
              <a:rPr lang="en-US" dirty="0"/>
              <a:t>Dose response summary metric</a:t>
            </a:r>
          </a:p>
        </p:txBody>
      </p:sp>
    </p:spTree>
    <p:extLst>
      <p:ext uri="{BB962C8B-B14F-4D97-AF65-F5344CB8AC3E}">
        <p14:creationId xmlns:p14="http://schemas.microsoft.com/office/powerpoint/2010/main" val="20454131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EC44FA7-1438-4A32-B903-9E28B4EAF949}"/>
              </a:ext>
            </a:extLst>
          </p:cNvPr>
          <p:cNvPicPr>
            <a:picLocks noGrp="1" noChangeAspect="1"/>
          </p:cNvPicPr>
          <p:nvPr>
            <p:ph idx="1"/>
          </p:nvPr>
        </p:nvPicPr>
        <p:blipFill>
          <a:blip r:embed="rId3"/>
          <a:stretch>
            <a:fillRect/>
          </a:stretch>
        </p:blipFill>
        <p:spPr>
          <a:xfrm>
            <a:off x="1481479" y="2077724"/>
            <a:ext cx="2613443" cy="2613443"/>
          </a:xfrm>
          <a:prstGeom prst="rect">
            <a:avLst/>
          </a:prstGeom>
        </p:spPr>
      </p:pic>
      <p:pic>
        <p:nvPicPr>
          <p:cNvPr id="5" name="Picture 4">
            <a:extLst>
              <a:ext uri="{FF2B5EF4-FFF2-40B4-BE49-F238E27FC236}">
                <a16:creationId xmlns:a16="http://schemas.microsoft.com/office/drawing/2014/main" id="{08925FF3-CBF0-4BFB-80A1-EAA81C2BCB90}"/>
              </a:ext>
            </a:extLst>
          </p:cNvPr>
          <p:cNvPicPr>
            <a:picLocks noChangeAspect="1"/>
          </p:cNvPicPr>
          <p:nvPr/>
        </p:nvPicPr>
        <p:blipFill>
          <a:blip r:embed="rId4"/>
          <a:stretch>
            <a:fillRect/>
          </a:stretch>
        </p:blipFill>
        <p:spPr>
          <a:xfrm>
            <a:off x="6492318" y="1824238"/>
            <a:ext cx="3209524" cy="3209524"/>
          </a:xfrm>
          <a:prstGeom prst="rect">
            <a:avLst/>
          </a:prstGeom>
        </p:spPr>
      </p:pic>
      <p:sp>
        <p:nvSpPr>
          <p:cNvPr id="7" name="Title 2">
            <a:extLst>
              <a:ext uri="{FF2B5EF4-FFF2-40B4-BE49-F238E27FC236}">
                <a16:creationId xmlns:a16="http://schemas.microsoft.com/office/drawing/2014/main" id="{1A963762-6846-413A-9E2B-EBAE593E562B}"/>
              </a:ext>
            </a:extLst>
          </p:cNvPr>
          <p:cNvSpPr>
            <a:spLocks noGrp="1"/>
          </p:cNvSpPr>
          <p:nvPr>
            <p:ph type="title"/>
          </p:nvPr>
        </p:nvSpPr>
        <p:spPr>
          <a:xfrm>
            <a:off x="914400" y="279961"/>
            <a:ext cx="10363200" cy="817561"/>
          </a:xfrm>
        </p:spPr>
        <p:txBody>
          <a:bodyPr/>
          <a:lstStyle/>
          <a:p>
            <a:r>
              <a:rPr lang="en-US" dirty="0"/>
              <a:t>MAR2: Chemical Clusters</a:t>
            </a:r>
          </a:p>
        </p:txBody>
      </p:sp>
      <p:sp>
        <p:nvSpPr>
          <p:cNvPr id="8" name="TextBox 7">
            <a:extLst>
              <a:ext uri="{FF2B5EF4-FFF2-40B4-BE49-F238E27FC236}">
                <a16:creationId xmlns:a16="http://schemas.microsoft.com/office/drawing/2014/main" id="{D26205C2-F4A4-45C8-8C4B-D0DF045FACCC}"/>
              </a:ext>
            </a:extLst>
          </p:cNvPr>
          <p:cNvSpPr txBox="1"/>
          <p:nvPr/>
        </p:nvSpPr>
        <p:spPr>
          <a:xfrm>
            <a:off x="5088835" y="1411357"/>
            <a:ext cx="15385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lumMod val="50000"/>
                  </a:srgbClr>
                </a:solidFill>
                <a:effectLst/>
                <a:uLnTx/>
                <a:uFillTx/>
                <a:latin typeface="Verdana"/>
                <a:ea typeface="+mn-ea"/>
                <a:cs typeface="+mn-cs"/>
              </a:rPr>
              <a:t>Study Run1</a:t>
            </a:r>
          </a:p>
        </p:txBody>
      </p:sp>
    </p:spTree>
    <p:extLst>
      <p:ext uri="{BB962C8B-B14F-4D97-AF65-F5344CB8AC3E}">
        <p14:creationId xmlns:p14="http://schemas.microsoft.com/office/powerpoint/2010/main" val="12120078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9A120A3-5FBD-4BF7-937D-EFD0BE5BD234}"/>
              </a:ext>
            </a:extLst>
          </p:cNvPr>
          <p:cNvPicPr>
            <a:picLocks noGrp="1" noChangeAspect="1"/>
          </p:cNvPicPr>
          <p:nvPr>
            <p:ph idx="1"/>
          </p:nvPr>
        </p:nvPicPr>
        <p:blipFill>
          <a:blip r:embed="rId2"/>
          <a:stretch>
            <a:fillRect/>
          </a:stretch>
        </p:blipFill>
        <p:spPr>
          <a:xfrm>
            <a:off x="1072052" y="800258"/>
            <a:ext cx="3032809" cy="6057742"/>
          </a:xfrm>
          <a:prstGeom prst="rect">
            <a:avLst/>
          </a:prstGeom>
        </p:spPr>
      </p:pic>
      <p:graphicFrame>
        <p:nvGraphicFramePr>
          <p:cNvPr id="5" name="Table 4">
            <a:extLst>
              <a:ext uri="{FF2B5EF4-FFF2-40B4-BE49-F238E27FC236}">
                <a16:creationId xmlns:a16="http://schemas.microsoft.com/office/drawing/2014/main" id="{7181AAB1-4E4D-4173-B9BF-773EA12AF0E0}"/>
              </a:ext>
            </a:extLst>
          </p:cNvPr>
          <p:cNvGraphicFramePr>
            <a:graphicFrameLocks noGrp="1"/>
          </p:cNvGraphicFramePr>
          <p:nvPr/>
        </p:nvGraphicFramePr>
        <p:xfrm>
          <a:off x="5575852" y="967976"/>
          <a:ext cx="5544095" cy="5708169"/>
        </p:xfrm>
        <a:graphic>
          <a:graphicData uri="http://schemas.openxmlformats.org/drawingml/2006/table">
            <a:tbl>
              <a:tblPr/>
              <a:tblGrid>
                <a:gridCol w="764704">
                  <a:extLst>
                    <a:ext uri="{9D8B030D-6E8A-4147-A177-3AD203B41FA5}">
                      <a16:colId xmlns:a16="http://schemas.microsoft.com/office/drawing/2014/main" val="830202742"/>
                    </a:ext>
                  </a:extLst>
                </a:gridCol>
                <a:gridCol w="3361505">
                  <a:extLst>
                    <a:ext uri="{9D8B030D-6E8A-4147-A177-3AD203B41FA5}">
                      <a16:colId xmlns:a16="http://schemas.microsoft.com/office/drawing/2014/main" val="1143649162"/>
                    </a:ext>
                  </a:extLst>
                </a:gridCol>
                <a:gridCol w="1417886">
                  <a:extLst>
                    <a:ext uri="{9D8B030D-6E8A-4147-A177-3AD203B41FA5}">
                      <a16:colId xmlns:a16="http://schemas.microsoft.com/office/drawing/2014/main" val="2401424686"/>
                    </a:ext>
                  </a:extLst>
                </a:gridCol>
              </a:tblGrid>
              <a:tr h="289242">
                <a:tc>
                  <a:txBody>
                    <a:bodyPr/>
                    <a:lstStyle/>
                    <a:p>
                      <a:pPr algn="ctr" fontAlgn="b"/>
                      <a:r>
                        <a:rPr lang="en-US" sz="1100" b="0" i="0" u="none" strike="noStrike" dirty="0">
                          <a:solidFill>
                            <a:srgbClr val="000000"/>
                          </a:solidFill>
                          <a:effectLst/>
                          <a:latin typeface="Calibri" panose="020F0502020204030204" pitchFamily="34" charset="0"/>
                        </a:rPr>
                        <a:t>Run</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panose="020F0502020204030204" pitchFamily="34" charset="0"/>
                        </a:rPr>
                        <a:t>Treatment</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CLUSTER_ID</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94493030"/>
                  </a:ext>
                </a:extLst>
              </a:tr>
              <a:tr h="157756">
                <a:tc>
                  <a:txBody>
                    <a:bodyPr/>
                    <a:lstStyle/>
                    <a:p>
                      <a:pPr algn="ctr" fontAlgn="b"/>
                      <a:r>
                        <a:rPr lang="en-US" sz="1100" b="0" i="0" u="none" strike="noStrike" dirty="0">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6,2 </a:t>
                      </a:r>
                      <a:r>
                        <a:rPr lang="en-US" sz="1100" b="0" i="0" u="none" strike="noStrike" dirty="0" err="1">
                          <a:solidFill>
                            <a:srgbClr val="000000"/>
                          </a:solidFill>
                          <a:effectLst/>
                          <a:latin typeface="Calibri" panose="020F0502020204030204" pitchFamily="34" charset="0"/>
                        </a:rPr>
                        <a:t>methylacrylate</a:t>
                      </a:r>
                      <a:endParaRPr lang="en-US" sz="1100" b="0" i="0" u="none" strike="noStrike" dirty="0">
                        <a:solidFill>
                          <a:srgbClr val="000000"/>
                        </a:solidFill>
                        <a:effectLst/>
                        <a:latin typeface="Calibri" panose="020F0502020204030204" pitchFamily="34" charset="0"/>
                      </a:endParaRP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003592084"/>
                  </a:ext>
                </a:extLst>
              </a:tr>
              <a:tr h="157756">
                <a:tc>
                  <a:txBody>
                    <a:bodyPr/>
                    <a:lstStyle/>
                    <a:p>
                      <a:pPr algn="ctr" fontAlgn="b"/>
                      <a:r>
                        <a:rPr lang="en-US" sz="1100" b="0" i="0" u="none" strike="noStrike" dirty="0">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2-(2-Butoxyethoxy)ethanol</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2758452777"/>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4:2 Fluorotelomer sulfonic acid</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2499776796"/>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8:2 FTOH</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407051271"/>
                  </a:ext>
                </a:extLst>
              </a:tr>
              <a:tr h="190340">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AFFF1-ARCTIC 3% MIL-SPEC AFFF-Solberg</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240387091"/>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dirty="0" err="1">
                          <a:solidFill>
                            <a:srgbClr val="000000"/>
                          </a:solidFill>
                          <a:effectLst/>
                          <a:latin typeface="Calibri" panose="020F0502020204030204" pitchFamily="34" charset="0"/>
                        </a:rPr>
                        <a:t>Laurylamidopropyl</a:t>
                      </a:r>
                      <a:r>
                        <a:rPr lang="en-US" sz="1100" b="0" i="0" u="none" strike="noStrike" dirty="0">
                          <a:solidFill>
                            <a:srgbClr val="000000"/>
                          </a:solidFill>
                          <a:effectLst/>
                          <a:latin typeface="Calibri" panose="020F0502020204030204" pitchFamily="34" charset="0"/>
                        </a:rPr>
                        <a:t> betaine</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802194389"/>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PEG</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405837187"/>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dirty="0" err="1">
                          <a:solidFill>
                            <a:srgbClr val="000000"/>
                          </a:solidFill>
                          <a:effectLst/>
                          <a:latin typeface="Calibri" panose="020F0502020204030204" pitchFamily="34" charset="0"/>
                        </a:rPr>
                        <a:t>PFHpA</a:t>
                      </a:r>
                      <a:r>
                        <a:rPr lang="en-US" sz="1100" b="0" i="0" u="none" strike="noStrike" dirty="0">
                          <a:solidFill>
                            <a:srgbClr val="000000"/>
                          </a:solidFill>
                          <a:effectLst/>
                          <a:latin typeface="Calibri" panose="020F0502020204030204" pitchFamily="34" charset="0"/>
                        </a:rPr>
                        <a:t> (C7)</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382139405"/>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Phenobarbital</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734083577"/>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SOS</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32175497"/>
                  </a:ext>
                </a:extLst>
              </a:tr>
              <a:tr h="289242">
                <a:tc>
                  <a:txBody>
                    <a:bodyPr/>
                    <a:lstStyle/>
                    <a:p>
                      <a:pPr algn="ctr" fontAlgn="b"/>
                      <a:r>
                        <a:rPr lang="en-US" sz="1100" b="0" i="0" u="none" strike="noStrike" dirty="0">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en-US" sz="1100" b="0" i="0" u="none" strike="noStrike" dirty="0">
                          <a:solidFill>
                            <a:srgbClr val="000000"/>
                          </a:solidFill>
                          <a:effectLst/>
                          <a:latin typeface="Calibri" panose="020F0502020204030204" pitchFamily="34" charset="0"/>
                        </a:rPr>
                        <a:t>AFFF2-ANSULITE AFC-3MS 3% AFFF-CHEMGUARD</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1930699823"/>
                  </a:ext>
                </a:extLst>
              </a:tr>
              <a:tr h="190340">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en-US" sz="1100" b="0" i="0" u="none" strike="noStrike" dirty="0">
                          <a:solidFill>
                            <a:srgbClr val="000000"/>
                          </a:solidFill>
                          <a:effectLst/>
                          <a:latin typeface="Calibri" panose="020F0502020204030204" pitchFamily="34" charset="0"/>
                        </a:rPr>
                        <a:t>AFFF3-AER-O-WATER 3EM-C6 AFFF-TRIDOL</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19803209"/>
                  </a:ext>
                </a:extLst>
              </a:tr>
              <a:tr h="190340">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en-US" sz="1100" b="0" i="0" u="none" strike="noStrike" dirty="0">
                          <a:solidFill>
                            <a:srgbClr val="000000"/>
                          </a:solidFill>
                          <a:effectLst/>
                          <a:latin typeface="Calibri" panose="020F0502020204030204" pitchFamily="34" charset="0"/>
                        </a:rPr>
                        <a:t>AFFF4-PHOS-CHEK 3% AFFF MILSPEC</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3660848899"/>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en-US" sz="1100" b="0" i="0" u="none" strike="noStrike" dirty="0">
                          <a:solidFill>
                            <a:srgbClr val="000000"/>
                          </a:solidFill>
                          <a:effectLst/>
                          <a:latin typeface="Calibri" panose="020F0502020204030204" pitchFamily="34" charset="0"/>
                        </a:rPr>
                        <a:t>AFFF5-FOMTEC</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2971582237"/>
                  </a:ext>
                </a:extLst>
              </a:tr>
              <a:tr h="190340">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en-US" sz="1100" b="0" i="0" u="none" strike="noStrike" dirty="0">
                          <a:solidFill>
                            <a:srgbClr val="000000"/>
                          </a:solidFill>
                          <a:effectLst/>
                          <a:latin typeface="Calibri" panose="020F0502020204030204" pitchFamily="34" charset="0"/>
                        </a:rPr>
                        <a:t>CHEMGUARD S550 PFAS mixture with PEG</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298285503"/>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en-US" sz="1100" b="0" i="0" u="none" strike="noStrike" dirty="0">
                          <a:solidFill>
                            <a:srgbClr val="000000"/>
                          </a:solidFill>
                          <a:effectLst/>
                          <a:latin typeface="Calibri" panose="020F0502020204030204" pitchFamily="34" charset="0"/>
                        </a:rPr>
                        <a:t>PFOA</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2693370024"/>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en-US" sz="1100" b="0" i="0" u="none" strike="noStrike" dirty="0">
                          <a:solidFill>
                            <a:srgbClr val="000000"/>
                          </a:solidFill>
                          <a:effectLst/>
                          <a:latin typeface="Calibri" panose="020F0502020204030204" pitchFamily="34" charset="0"/>
                        </a:rPr>
                        <a:t>Pooled AFFF of qualified products</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3860147145"/>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a:solidFill>
                            <a:srgbClr val="000000"/>
                          </a:solidFill>
                          <a:effectLst/>
                          <a:latin typeface="Calibri" panose="020F0502020204030204" pitchFamily="34" charset="0"/>
                        </a:rPr>
                        <a:t>2-methyl-2,4-pentanediol</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3863306722"/>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6,2 FTOH</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51403567"/>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6,2 FTS</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2653887909"/>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Cyclosporine A</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361596059"/>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Omeprazole</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688958442"/>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PFBS</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21887987"/>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PFDA</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3068250699"/>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err="1">
                          <a:solidFill>
                            <a:srgbClr val="000000"/>
                          </a:solidFill>
                          <a:effectLst/>
                          <a:latin typeface="Calibri" panose="020F0502020204030204" pitchFamily="34" charset="0"/>
                        </a:rPr>
                        <a:t>PFHpS</a:t>
                      </a:r>
                      <a:r>
                        <a:rPr lang="en-US" sz="1100" b="0" i="0" u="none" strike="noStrike" dirty="0">
                          <a:solidFill>
                            <a:srgbClr val="000000"/>
                          </a:solidFill>
                          <a:effectLst/>
                          <a:latin typeface="Calibri" panose="020F0502020204030204" pitchFamily="34" charset="0"/>
                        </a:rPr>
                        <a:t> (C7)</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68021265"/>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err="1">
                          <a:solidFill>
                            <a:srgbClr val="000000"/>
                          </a:solidFill>
                          <a:effectLst/>
                          <a:latin typeface="Calibri" panose="020F0502020204030204" pitchFamily="34" charset="0"/>
                        </a:rPr>
                        <a:t>PFHxA</a:t>
                      </a:r>
                      <a:endParaRPr lang="en-US" sz="1100" b="0" i="0" u="none" strike="noStrike" dirty="0">
                        <a:solidFill>
                          <a:srgbClr val="000000"/>
                        </a:solidFill>
                        <a:effectLst/>
                        <a:latin typeface="Calibri" panose="020F0502020204030204" pitchFamily="34" charset="0"/>
                      </a:endParaRP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711625190"/>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err="1">
                          <a:solidFill>
                            <a:srgbClr val="000000"/>
                          </a:solidFill>
                          <a:effectLst/>
                          <a:latin typeface="Calibri" panose="020F0502020204030204" pitchFamily="34" charset="0"/>
                        </a:rPr>
                        <a:t>PFHxSK</a:t>
                      </a:r>
                      <a:endParaRPr lang="en-US" sz="1100" b="0" i="0" u="none" strike="noStrike" dirty="0">
                        <a:solidFill>
                          <a:srgbClr val="000000"/>
                        </a:solidFill>
                        <a:effectLst/>
                        <a:latin typeface="Calibri" panose="020F0502020204030204" pitchFamily="34" charset="0"/>
                      </a:endParaRP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2091360383"/>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PFNA</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540036359"/>
                  </a:ext>
                </a:extLst>
              </a:tr>
              <a:tr h="157756">
                <a:tc>
                  <a:txBody>
                    <a:bodyPr/>
                    <a:lstStyle/>
                    <a:p>
                      <a:pPr algn="ctr" fontAlgn="b"/>
                      <a:r>
                        <a:rPr lang="en-US" sz="1100" b="0" i="0" u="none" strike="noStrike">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PFOS</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2819972934"/>
                  </a:ext>
                </a:extLst>
              </a:tr>
              <a:tr h="157756">
                <a:tc>
                  <a:txBody>
                    <a:bodyPr/>
                    <a:lstStyle/>
                    <a:p>
                      <a:pPr algn="ctr" fontAlgn="b"/>
                      <a:r>
                        <a:rPr lang="en-US" sz="1100" b="0" i="0" u="none" strike="noStrike" dirty="0">
                          <a:solidFill>
                            <a:srgbClr val="000000"/>
                          </a:solidFill>
                          <a:effectLst/>
                          <a:latin typeface="Calibri" panose="020F0502020204030204" pitchFamily="34" charset="0"/>
                        </a:rPr>
                        <a:t>1</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Wyeth-14643</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7093" marR="7093" marT="709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570946515"/>
                  </a:ext>
                </a:extLst>
              </a:tr>
            </a:tbl>
          </a:graphicData>
        </a:graphic>
      </p:graphicFrame>
      <p:sp>
        <p:nvSpPr>
          <p:cNvPr id="7" name="Title 2">
            <a:extLst>
              <a:ext uri="{FF2B5EF4-FFF2-40B4-BE49-F238E27FC236}">
                <a16:creationId xmlns:a16="http://schemas.microsoft.com/office/drawing/2014/main" id="{402E12F3-8C3C-47B1-A19D-5B0ACFAFF9EA}"/>
              </a:ext>
            </a:extLst>
          </p:cNvPr>
          <p:cNvSpPr>
            <a:spLocks noGrp="1"/>
          </p:cNvSpPr>
          <p:nvPr>
            <p:ph type="title"/>
          </p:nvPr>
        </p:nvSpPr>
        <p:spPr>
          <a:xfrm>
            <a:off x="914400" y="150414"/>
            <a:ext cx="10363200" cy="817561"/>
          </a:xfrm>
        </p:spPr>
        <p:txBody>
          <a:bodyPr/>
          <a:lstStyle/>
          <a:p>
            <a:r>
              <a:rPr lang="en-US" dirty="0"/>
              <a:t>MAR2: Chemical Clusters (Run1)</a:t>
            </a:r>
          </a:p>
        </p:txBody>
      </p:sp>
    </p:spTree>
    <p:extLst>
      <p:ext uri="{BB962C8B-B14F-4D97-AF65-F5344CB8AC3E}">
        <p14:creationId xmlns:p14="http://schemas.microsoft.com/office/powerpoint/2010/main" val="29570995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275386FB-69E8-4539-A49C-C4F350343CF5}"/>
              </a:ext>
            </a:extLst>
          </p:cNvPr>
          <p:cNvGraphicFramePr>
            <a:graphicFrameLocks noGrp="1"/>
          </p:cNvGraphicFramePr>
          <p:nvPr>
            <p:ph idx="1"/>
            <p:extLst>
              <p:ext uri="{D42A27DB-BD31-4B8C-83A1-F6EECF244321}">
                <p14:modId xmlns:p14="http://schemas.microsoft.com/office/powerpoint/2010/main" val="1048623850"/>
              </p:ext>
            </p:extLst>
          </p:nvPr>
        </p:nvGraphicFramePr>
        <p:xfrm>
          <a:off x="914400" y="861261"/>
          <a:ext cx="10087902" cy="5870382"/>
        </p:xfrm>
        <a:graphic>
          <a:graphicData uri="http://schemas.openxmlformats.org/drawingml/2006/table">
            <a:tbl>
              <a:tblPr/>
              <a:tblGrid>
                <a:gridCol w="1681317">
                  <a:extLst>
                    <a:ext uri="{9D8B030D-6E8A-4147-A177-3AD203B41FA5}">
                      <a16:colId xmlns:a16="http://schemas.microsoft.com/office/drawing/2014/main" val="2677529064"/>
                    </a:ext>
                  </a:extLst>
                </a:gridCol>
                <a:gridCol w="3303638">
                  <a:extLst>
                    <a:ext uri="{9D8B030D-6E8A-4147-A177-3AD203B41FA5}">
                      <a16:colId xmlns:a16="http://schemas.microsoft.com/office/drawing/2014/main" val="2225748700"/>
                    </a:ext>
                  </a:extLst>
                </a:gridCol>
                <a:gridCol w="953729">
                  <a:extLst>
                    <a:ext uri="{9D8B030D-6E8A-4147-A177-3AD203B41FA5}">
                      <a16:colId xmlns:a16="http://schemas.microsoft.com/office/drawing/2014/main" val="2941468975"/>
                    </a:ext>
                  </a:extLst>
                </a:gridCol>
                <a:gridCol w="1415845">
                  <a:extLst>
                    <a:ext uri="{9D8B030D-6E8A-4147-A177-3AD203B41FA5}">
                      <a16:colId xmlns:a16="http://schemas.microsoft.com/office/drawing/2014/main" val="3973617874"/>
                    </a:ext>
                  </a:extLst>
                </a:gridCol>
                <a:gridCol w="1504336">
                  <a:extLst>
                    <a:ext uri="{9D8B030D-6E8A-4147-A177-3AD203B41FA5}">
                      <a16:colId xmlns:a16="http://schemas.microsoft.com/office/drawing/2014/main" val="526236695"/>
                    </a:ext>
                  </a:extLst>
                </a:gridCol>
                <a:gridCol w="1229037">
                  <a:extLst>
                    <a:ext uri="{9D8B030D-6E8A-4147-A177-3AD203B41FA5}">
                      <a16:colId xmlns:a16="http://schemas.microsoft.com/office/drawing/2014/main" val="3290498821"/>
                    </a:ext>
                  </a:extLst>
                </a:gridCol>
              </a:tblGrid>
              <a:tr h="154357">
                <a:tc>
                  <a:txBody>
                    <a:bodyPr/>
                    <a:lstStyle/>
                    <a:p>
                      <a:pPr algn="ctr" fontAlgn="b"/>
                      <a:r>
                        <a:rPr lang="en-US" sz="1400" b="0" i="0" u="none" strike="noStrike" dirty="0">
                          <a:solidFill>
                            <a:srgbClr val="000000"/>
                          </a:solidFill>
                          <a:effectLst/>
                          <a:latin typeface="Calibri" panose="020F0502020204030204" pitchFamily="34" charset="0"/>
                        </a:rPr>
                        <a:t>Sample name</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Treatment</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Run</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Concentration Code</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Treatment_Code</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Cytotoxicity Score</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3404026"/>
                  </a:ext>
                </a:extLst>
              </a:tr>
              <a:tr h="305799">
                <a:tc>
                  <a:txBody>
                    <a:bodyPr/>
                    <a:lstStyle/>
                    <a:p>
                      <a:pPr algn="ctr" fontAlgn="b"/>
                      <a:r>
                        <a:rPr lang="en-US" sz="1400" b="0" i="0" u="none" strike="noStrike" dirty="0">
                          <a:solidFill>
                            <a:srgbClr val="000000"/>
                          </a:solidFill>
                          <a:effectLst/>
                          <a:latin typeface="Calibri" panose="020F0502020204030204" pitchFamily="34" charset="0"/>
                        </a:rPr>
                        <a:t>Plate5-I03</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AFFF3-AER-O-WATER 3EM-C6 AFFF-TRIDOL</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T10</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3302180"/>
                  </a:ext>
                </a:extLst>
              </a:tr>
              <a:tr h="305799">
                <a:tc>
                  <a:txBody>
                    <a:bodyPr/>
                    <a:lstStyle/>
                    <a:p>
                      <a:pPr algn="ctr" fontAlgn="b"/>
                      <a:r>
                        <a:rPr lang="en-US" sz="1400" b="0" i="0" u="none" strike="noStrike" dirty="0">
                          <a:solidFill>
                            <a:srgbClr val="000000"/>
                          </a:solidFill>
                          <a:effectLst/>
                          <a:latin typeface="Calibri" panose="020F0502020204030204" pitchFamily="34" charset="0"/>
                        </a:rPr>
                        <a:t>Plate5-I04</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AFFF3-AER-O-WATER 3EM-C6 AFFF-TRIDOL</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T10</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63764261"/>
                  </a:ext>
                </a:extLst>
              </a:tr>
              <a:tr h="305799">
                <a:tc>
                  <a:txBody>
                    <a:bodyPr/>
                    <a:lstStyle/>
                    <a:p>
                      <a:pPr algn="ctr" fontAlgn="b"/>
                      <a:r>
                        <a:rPr lang="en-US" sz="1400" b="0" i="0" u="none" strike="noStrike" dirty="0">
                          <a:solidFill>
                            <a:srgbClr val="000000"/>
                          </a:solidFill>
                          <a:effectLst/>
                          <a:latin typeface="Calibri" panose="020F0502020204030204" pitchFamily="34" charset="0"/>
                        </a:rPr>
                        <a:t>Plate5-K03</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AFFF4-PHOS-CHEK 3% AFFF MILSPEC</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T11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3335770"/>
                  </a:ext>
                </a:extLst>
              </a:tr>
              <a:tr h="305799">
                <a:tc>
                  <a:txBody>
                    <a:bodyPr/>
                    <a:lstStyle/>
                    <a:p>
                      <a:pPr algn="ctr" fontAlgn="b"/>
                      <a:r>
                        <a:rPr lang="en-US" sz="1400" b="0" i="0" u="none" strike="noStrike">
                          <a:solidFill>
                            <a:srgbClr val="000000"/>
                          </a:solidFill>
                          <a:effectLst/>
                          <a:latin typeface="Calibri" panose="020F0502020204030204" pitchFamily="34" charset="0"/>
                        </a:rPr>
                        <a:t>Plate5-K04</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AFFF4-PHOS-CHEK 3% AFFF MILSPEC</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T11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82186872"/>
                  </a:ext>
                </a:extLst>
              </a:tr>
              <a:tr h="305799">
                <a:tc>
                  <a:txBody>
                    <a:bodyPr/>
                    <a:lstStyle/>
                    <a:p>
                      <a:pPr algn="ctr" fontAlgn="b"/>
                      <a:r>
                        <a:rPr lang="en-US" sz="1400" b="0" i="0" u="none" strike="noStrike">
                          <a:solidFill>
                            <a:srgbClr val="000000"/>
                          </a:solidFill>
                          <a:effectLst/>
                          <a:latin typeface="Calibri" panose="020F0502020204030204" pitchFamily="34" charset="0"/>
                        </a:rPr>
                        <a:t>Plate5-L03</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AFFF4-PHOS-CHEK 3% AFFF MILSPEC</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T11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2944219"/>
                  </a:ext>
                </a:extLst>
              </a:tr>
              <a:tr h="305799">
                <a:tc>
                  <a:txBody>
                    <a:bodyPr/>
                    <a:lstStyle/>
                    <a:p>
                      <a:pPr algn="ctr" fontAlgn="b"/>
                      <a:r>
                        <a:rPr lang="en-US" sz="1400" b="0" i="0" u="none" strike="noStrike">
                          <a:solidFill>
                            <a:srgbClr val="000000"/>
                          </a:solidFill>
                          <a:effectLst/>
                          <a:latin typeface="Calibri" panose="020F0502020204030204" pitchFamily="34" charset="0"/>
                        </a:rPr>
                        <a:t>Plate5-L04</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AFFF4-PHOS-CHEK 3% AFFF MILSPEC</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T11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3086894"/>
                  </a:ext>
                </a:extLst>
              </a:tr>
              <a:tr h="154357">
                <a:tc>
                  <a:txBody>
                    <a:bodyPr/>
                    <a:lstStyle/>
                    <a:p>
                      <a:pPr algn="ctr" fontAlgn="b"/>
                      <a:r>
                        <a:rPr lang="en-US" sz="1400" b="0" i="0" u="none" strike="noStrike">
                          <a:solidFill>
                            <a:srgbClr val="000000"/>
                          </a:solidFill>
                          <a:effectLst/>
                          <a:latin typeface="Calibri" panose="020F0502020204030204" pitchFamily="34" charset="0"/>
                        </a:rPr>
                        <a:t>Plate5-M04</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AFFF5-FOMTEC</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T12</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6945186"/>
                  </a:ext>
                </a:extLst>
              </a:tr>
              <a:tr h="154357">
                <a:tc>
                  <a:txBody>
                    <a:bodyPr/>
                    <a:lstStyle/>
                    <a:p>
                      <a:pPr algn="ctr" fontAlgn="b"/>
                      <a:r>
                        <a:rPr lang="en-US" sz="1400" b="0" i="0" u="none" strike="noStrike">
                          <a:solidFill>
                            <a:srgbClr val="000000"/>
                          </a:solidFill>
                          <a:effectLst/>
                          <a:latin typeface="Calibri" panose="020F0502020204030204" pitchFamily="34" charset="0"/>
                        </a:rPr>
                        <a:t>Plate5-N03</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AFFF5-FOMTEC</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T12</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9162986"/>
                  </a:ext>
                </a:extLst>
              </a:tr>
              <a:tr h="154357">
                <a:tc>
                  <a:txBody>
                    <a:bodyPr/>
                    <a:lstStyle/>
                    <a:p>
                      <a:pPr algn="ctr" fontAlgn="b"/>
                      <a:r>
                        <a:rPr lang="en-US" sz="1400" b="0" i="0" u="none" strike="noStrike">
                          <a:solidFill>
                            <a:srgbClr val="000000"/>
                          </a:solidFill>
                          <a:effectLst/>
                          <a:latin typeface="Calibri" panose="020F0502020204030204" pitchFamily="34" charset="0"/>
                        </a:rPr>
                        <a:t>Plate5-N04</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AFFF5-FOMTEC</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T12</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39285322"/>
                  </a:ext>
                </a:extLst>
              </a:tr>
              <a:tr h="305799">
                <a:tc>
                  <a:txBody>
                    <a:bodyPr/>
                    <a:lstStyle/>
                    <a:p>
                      <a:pPr algn="ctr" fontAlgn="b"/>
                      <a:r>
                        <a:rPr lang="en-US" sz="1400" b="0" i="0" u="none" strike="noStrike">
                          <a:solidFill>
                            <a:srgbClr val="000000"/>
                          </a:solidFill>
                          <a:effectLst/>
                          <a:latin typeface="Calibri" panose="020F0502020204030204" pitchFamily="34" charset="0"/>
                        </a:rPr>
                        <a:t>Plate4-K03</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CHEMGUARD S550 PFAS mixture with PEG</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T13</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2400018"/>
                  </a:ext>
                </a:extLst>
              </a:tr>
              <a:tr h="305799">
                <a:tc>
                  <a:txBody>
                    <a:bodyPr/>
                    <a:lstStyle/>
                    <a:p>
                      <a:pPr algn="ctr" fontAlgn="b"/>
                      <a:r>
                        <a:rPr lang="en-US" sz="1400" b="0" i="0" u="none" strike="noStrike">
                          <a:solidFill>
                            <a:srgbClr val="000000"/>
                          </a:solidFill>
                          <a:effectLst/>
                          <a:latin typeface="Calibri" panose="020F0502020204030204" pitchFamily="34" charset="0"/>
                        </a:rPr>
                        <a:t>Plate4-K04</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CHEMGUARD S550 PFAS mixture with PEG</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T13</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7853734"/>
                  </a:ext>
                </a:extLst>
              </a:tr>
              <a:tr h="305799">
                <a:tc>
                  <a:txBody>
                    <a:bodyPr/>
                    <a:lstStyle/>
                    <a:p>
                      <a:pPr algn="ctr" fontAlgn="b"/>
                      <a:r>
                        <a:rPr lang="en-US" sz="1400" b="0" i="0" u="none" strike="noStrike">
                          <a:solidFill>
                            <a:srgbClr val="000000"/>
                          </a:solidFill>
                          <a:effectLst/>
                          <a:latin typeface="Calibri" panose="020F0502020204030204" pitchFamily="34" charset="0"/>
                        </a:rPr>
                        <a:t>Plate4-L03</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CHEMGUARD S550 PFAS mixture with PEG</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T13</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7548976"/>
                  </a:ext>
                </a:extLst>
              </a:tr>
              <a:tr h="305799">
                <a:tc>
                  <a:txBody>
                    <a:bodyPr/>
                    <a:lstStyle/>
                    <a:p>
                      <a:pPr algn="ctr" fontAlgn="b"/>
                      <a:r>
                        <a:rPr lang="en-US" sz="1400" b="0" i="0" u="none" strike="noStrike">
                          <a:solidFill>
                            <a:srgbClr val="000000"/>
                          </a:solidFill>
                          <a:effectLst/>
                          <a:latin typeface="Calibri" panose="020F0502020204030204" pitchFamily="34" charset="0"/>
                        </a:rPr>
                        <a:t>Plate4-L04</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CHEMGUARD S550 PFAS mixture with PEG</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T13</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19130039"/>
                  </a:ext>
                </a:extLst>
              </a:tr>
              <a:tr h="154357">
                <a:tc>
                  <a:txBody>
                    <a:bodyPr/>
                    <a:lstStyle/>
                    <a:p>
                      <a:pPr algn="ctr" fontAlgn="b"/>
                      <a:r>
                        <a:rPr lang="en-US" sz="1400" b="0" i="0" u="none" strike="noStrike">
                          <a:solidFill>
                            <a:srgbClr val="000000"/>
                          </a:solidFill>
                          <a:effectLst/>
                          <a:latin typeface="Calibri" panose="020F0502020204030204" pitchFamily="34" charset="0"/>
                        </a:rPr>
                        <a:t>Plate1-C03</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PFHpS (C7)</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T21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71781845"/>
                  </a:ext>
                </a:extLst>
              </a:tr>
              <a:tr h="154357">
                <a:tc>
                  <a:txBody>
                    <a:bodyPr/>
                    <a:lstStyle/>
                    <a:p>
                      <a:pPr algn="ctr" fontAlgn="b"/>
                      <a:r>
                        <a:rPr lang="en-US" sz="1400" b="0" i="0" u="none" strike="noStrike">
                          <a:solidFill>
                            <a:srgbClr val="000000"/>
                          </a:solidFill>
                          <a:effectLst/>
                          <a:latin typeface="Calibri" panose="020F0502020204030204" pitchFamily="34" charset="0"/>
                        </a:rPr>
                        <a:t>Plate1-C04</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PFHpS (C7)</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T21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57216181"/>
                  </a:ext>
                </a:extLst>
              </a:tr>
              <a:tr h="154357">
                <a:tc>
                  <a:txBody>
                    <a:bodyPr/>
                    <a:lstStyle/>
                    <a:p>
                      <a:pPr algn="ctr" fontAlgn="b"/>
                      <a:r>
                        <a:rPr lang="en-US" sz="1400" b="0" i="0" u="none" strike="noStrike">
                          <a:solidFill>
                            <a:srgbClr val="000000"/>
                          </a:solidFill>
                          <a:effectLst/>
                          <a:latin typeface="Calibri" panose="020F0502020204030204" pitchFamily="34" charset="0"/>
                        </a:rPr>
                        <a:t>Plate1-D03</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PFHpS (C7)</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T21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65458271"/>
                  </a:ext>
                </a:extLst>
              </a:tr>
              <a:tr h="154357">
                <a:tc>
                  <a:txBody>
                    <a:bodyPr/>
                    <a:lstStyle/>
                    <a:p>
                      <a:pPr algn="ctr" fontAlgn="b"/>
                      <a:r>
                        <a:rPr lang="en-US" sz="1400" b="0" i="0" u="none" strike="noStrike">
                          <a:solidFill>
                            <a:srgbClr val="000000"/>
                          </a:solidFill>
                          <a:effectLst/>
                          <a:latin typeface="Calibri" panose="020F0502020204030204" pitchFamily="34" charset="0"/>
                        </a:rPr>
                        <a:t>Plate1-D04</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PFHpS (C7)</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T21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7065871"/>
                  </a:ext>
                </a:extLst>
              </a:tr>
              <a:tr h="154357">
                <a:tc>
                  <a:txBody>
                    <a:bodyPr/>
                    <a:lstStyle/>
                    <a:p>
                      <a:pPr algn="ctr" fontAlgn="b"/>
                      <a:r>
                        <a:rPr lang="en-US" sz="1400" b="0" i="0" u="none" strike="noStrike">
                          <a:solidFill>
                            <a:srgbClr val="000000"/>
                          </a:solidFill>
                          <a:effectLst/>
                          <a:latin typeface="Calibri" panose="020F0502020204030204" pitchFamily="34" charset="0"/>
                        </a:rPr>
                        <a:t>Plate1-K03</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PFOA</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T25</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1709935"/>
                  </a:ext>
                </a:extLst>
              </a:tr>
              <a:tr h="154357">
                <a:tc>
                  <a:txBody>
                    <a:bodyPr/>
                    <a:lstStyle/>
                    <a:p>
                      <a:pPr algn="ctr" fontAlgn="b"/>
                      <a:r>
                        <a:rPr lang="en-US" sz="1400" b="0" i="0" u="none" strike="noStrike">
                          <a:solidFill>
                            <a:srgbClr val="000000"/>
                          </a:solidFill>
                          <a:effectLst/>
                          <a:latin typeface="Calibri" panose="020F0502020204030204" pitchFamily="34" charset="0"/>
                        </a:rPr>
                        <a:t>Plate1-K04</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PFOA</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T25</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56676134"/>
                  </a:ext>
                </a:extLst>
              </a:tr>
              <a:tr h="154357">
                <a:tc>
                  <a:txBody>
                    <a:bodyPr/>
                    <a:lstStyle/>
                    <a:p>
                      <a:pPr algn="ctr" fontAlgn="b"/>
                      <a:r>
                        <a:rPr lang="en-US" sz="1400" b="0" i="0" u="none" strike="noStrike">
                          <a:solidFill>
                            <a:srgbClr val="000000"/>
                          </a:solidFill>
                          <a:effectLst/>
                          <a:latin typeface="Calibri" panose="020F0502020204030204" pitchFamily="34" charset="0"/>
                        </a:rPr>
                        <a:t>Plate1-L03</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PFOA</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T25</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7149059"/>
                  </a:ext>
                </a:extLst>
              </a:tr>
              <a:tr h="154357">
                <a:tc>
                  <a:txBody>
                    <a:bodyPr/>
                    <a:lstStyle/>
                    <a:p>
                      <a:pPr algn="ctr" fontAlgn="b"/>
                      <a:r>
                        <a:rPr lang="en-US" sz="1400" b="0" i="0" u="none" strike="noStrike">
                          <a:solidFill>
                            <a:srgbClr val="000000"/>
                          </a:solidFill>
                          <a:effectLst/>
                          <a:latin typeface="Calibri" panose="020F0502020204030204" pitchFamily="34" charset="0"/>
                        </a:rPr>
                        <a:t>Plate1-L04</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PFOA</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rgbClr val="000000"/>
                          </a:solidFill>
                          <a:effectLst/>
                          <a:latin typeface="Calibri" panose="020F0502020204030204" pitchFamily="34" charset="0"/>
                        </a:rPr>
                        <a:t>C9</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T25</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Calibri" panose="020F0502020204030204" pitchFamily="34" charset="0"/>
                        </a:rPr>
                        <a:t>1</a:t>
                      </a:r>
                    </a:p>
                  </a:txBody>
                  <a:tcPr marL="3226" marR="3226" marT="32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3656279"/>
                  </a:ext>
                </a:extLst>
              </a:tr>
            </a:tbl>
          </a:graphicData>
        </a:graphic>
      </p:graphicFrame>
      <p:sp>
        <p:nvSpPr>
          <p:cNvPr id="3" name="Title 2">
            <a:extLst>
              <a:ext uri="{FF2B5EF4-FFF2-40B4-BE49-F238E27FC236}">
                <a16:creationId xmlns:a16="http://schemas.microsoft.com/office/drawing/2014/main" id="{7D8A8BC5-6796-4B33-8BEA-E91AC5337CD5}"/>
              </a:ext>
            </a:extLst>
          </p:cNvPr>
          <p:cNvSpPr>
            <a:spLocks noGrp="1"/>
          </p:cNvSpPr>
          <p:nvPr>
            <p:ph type="title"/>
          </p:nvPr>
        </p:nvSpPr>
        <p:spPr>
          <a:xfrm>
            <a:off x="914400" y="126357"/>
            <a:ext cx="10363200" cy="817561"/>
          </a:xfrm>
        </p:spPr>
        <p:txBody>
          <a:bodyPr/>
          <a:lstStyle/>
          <a:p>
            <a:r>
              <a:rPr lang="en-US" dirty="0"/>
              <a:t>Cytotoxic samples (Run1)</a:t>
            </a:r>
          </a:p>
        </p:txBody>
      </p:sp>
    </p:spTree>
    <p:extLst>
      <p:ext uri="{BB962C8B-B14F-4D97-AF65-F5344CB8AC3E}">
        <p14:creationId xmlns:p14="http://schemas.microsoft.com/office/powerpoint/2010/main" val="8292090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545858B7-7BD6-4B42-883E-2A3931A90C98}"/>
              </a:ext>
            </a:extLst>
          </p:cNvPr>
          <p:cNvGraphicFramePr>
            <a:graphicFrameLocks noGrp="1"/>
          </p:cNvGraphicFramePr>
          <p:nvPr>
            <p:ph idx="1"/>
            <p:extLst>
              <p:ext uri="{D42A27DB-BD31-4B8C-83A1-F6EECF244321}">
                <p14:modId xmlns:p14="http://schemas.microsoft.com/office/powerpoint/2010/main" val="1939587266"/>
              </p:ext>
            </p:extLst>
          </p:nvPr>
        </p:nvGraphicFramePr>
        <p:xfrm>
          <a:off x="1897626" y="1848729"/>
          <a:ext cx="9144002" cy="4021131"/>
        </p:xfrm>
        <a:graphic>
          <a:graphicData uri="http://schemas.openxmlformats.org/drawingml/2006/table">
            <a:tbl>
              <a:tblPr/>
              <a:tblGrid>
                <a:gridCol w="2651901">
                  <a:extLst>
                    <a:ext uri="{9D8B030D-6E8A-4147-A177-3AD203B41FA5}">
                      <a16:colId xmlns:a16="http://schemas.microsoft.com/office/drawing/2014/main" val="910327964"/>
                    </a:ext>
                  </a:extLst>
                </a:gridCol>
                <a:gridCol w="927443">
                  <a:extLst>
                    <a:ext uri="{9D8B030D-6E8A-4147-A177-3AD203B41FA5}">
                      <a16:colId xmlns:a16="http://schemas.microsoft.com/office/drawing/2014/main" val="1585644973"/>
                    </a:ext>
                  </a:extLst>
                </a:gridCol>
                <a:gridCol w="927443">
                  <a:extLst>
                    <a:ext uri="{9D8B030D-6E8A-4147-A177-3AD203B41FA5}">
                      <a16:colId xmlns:a16="http://schemas.microsoft.com/office/drawing/2014/main" val="3871624193"/>
                    </a:ext>
                  </a:extLst>
                </a:gridCol>
                <a:gridCol w="927443">
                  <a:extLst>
                    <a:ext uri="{9D8B030D-6E8A-4147-A177-3AD203B41FA5}">
                      <a16:colId xmlns:a16="http://schemas.microsoft.com/office/drawing/2014/main" val="3802532552"/>
                    </a:ext>
                  </a:extLst>
                </a:gridCol>
                <a:gridCol w="927443">
                  <a:extLst>
                    <a:ext uri="{9D8B030D-6E8A-4147-A177-3AD203B41FA5}">
                      <a16:colId xmlns:a16="http://schemas.microsoft.com/office/drawing/2014/main" val="2076189558"/>
                    </a:ext>
                  </a:extLst>
                </a:gridCol>
                <a:gridCol w="927443">
                  <a:extLst>
                    <a:ext uri="{9D8B030D-6E8A-4147-A177-3AD203B41FA5}">
                      <a16:colId xmlns:a16="http://schemas.microsoft.com/office/drawing/2014/main" val="2806051802"/>
                    </a:ext>
                  </a:extLst>
                </a:gridCol>
                <a:gridCol w="927443">
                  <a:extLst>
                    <a:ext uri="{9D8B030D-6E8A-4147-A177-3AD203B41FA5}">
                      <a16:colId xmlns:a16="http://schemas.microsoft.com/office/drawing/2014/main" val="1562033649"/>
                    </a:ext>
                  </a:extLst>
                </a:gridCol>
                <a:gridCol w="927443">
                  <a:extLst>
                    <a:ext uri="{9D8B030D-6E8A-4147-A177-3AD203B41FA5}">
                      <a16:colId xmlns:a16="http://schemas.microsoft.com/office/drawing/2014/main" val="1940965582"/>
                    </a:ext>
                  </a:extLst>
                </a:gridCol>
              </a:tblGrid>
              <a:tr h="797187">
                <a:tc>
                  <a:txBody>
                    <a:bodyPr/>
                    <a:lstStyle/>
                    <a:p>
                      <a:pPr algn="ctr" fontAlgn="b"/>
                      <a:r>
                        <a:rPr lang="en-US" sz="1400" b="1" i="0" u="none" strike="noStrike" dirty="0">
                          <a:solidFill>
                            <a:schemeClr val="tx1">
                              <a:lumMod val="50000"/>
                            </a:schemeClr>
                          </a:solidFill>
                          <a:effectLst/>
                          <a:latin typeface="+mn-lt"/>
                        </a:rPr>
                        <a:t>Probe name</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i="0" u="none" strike="noStrike">
                          <a:solidFill>
                            <a:schemeClr val="tx1">
                              <a:lumMod val="50000"/>
                            </a:schemeClr>
                          </a:solidFill>
                          <a:effectLst/>
                          <a:latin typeface="+mn-lt"/>
                        </a:rPr>
                        <a:t>Adj. R-Squared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i="0" u="none" strike="noStrike" dirty="0">
                          <a:solidFill>
                            <a:schemeClr val="tx1">
                              <a:lumMod val="50000"/>
                            </a:schemeClr>
                          </a:solidFill>
                          <a:effectLst/>
                          <a:latin typeface="+mn-lt"/>
                        </a:rPr>
                        <a:t>Cluster 1 vs 2 fold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i="0" u="none" strike="noStrike" dirty="0">
                          <a:solidFill>
                            <a:schemeClr val="tx1">
                              <a:lumMod val="50000"/>
                            </a:schemeClr>
                          </a:solidFill>
                          <a:effectLst/>
                          <a:latin typeface="+mn-lt"/>
                        </a:rPr>
                        <a:t>Cluster 1 vs 3 fold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i="0" u="none" strike="noStrike" dirty="0">
                          <a:solidFill>
                            <a:schemeClr val="tx1">
                              <a:lumMod val="50000"/>
                            </a:schemeClr>
                          </a:solidFill>
                          <a:effectLst/>
                          <a:latin typeface="+mn-lt"/>
                        </a:rPr>
                        <a:t>Cluster 2 vs 3 fold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i="0" u="none" strike="noStrike" dirty="0">
                          <a:solidFill>
                            <a:schemeClr val="tx1">
                              <a:lumMod val="50000"/>
                            </a:schemeClr>
                          </a:solidFill>
                          <a:effectLst/>
                          <a:latin typeface="+mn-lt"/>
                        </a:rPr>
                        <a:t>Cluster 1 vs 2 Adj. P-value</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i="0" u="none" strike="noStrike" dirty="0">
                          <a:solidFill>
                            <a:schemeClr val="tx1">
                              <a:lumMod val="50000"/>
                            </a:schemeClr>
                          </a:solidFill>
                          <a:effectLst/>
                          <a:latin typeface="+mn-lt"/>
                        </a:rPr>
                        <a:t>Cluster 1 vs 3 Adj. P-value</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1" i="0" u="none" strike="noStrike" dirty="0">
                          <a:solidFill>
                            <a:schemeClr val="tx1">
                              <a:lumMod val="50000"/>
                            </a:schemeClr>
                          </a:solidFill>
                          <a:effectLst/>
                          <a:latin typeface="+mn-lt"/>
                        </a:rPr>
                        <a:t>Cluster 2 vs 3 Adj. P-value</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07749199"/>
                  </a:ext>
                </a:extLst>
              </a:tr>
              <a:tr h="402993">
                <a:tc>
                  <a:txBody>
                    <a:bodyPr/>
                    <a:lstStyle/>
                    <a:p>
                      <a:pPr algn="ctr" fontAlgn="b"/>
                      <a:r>
                        <a:rPr lang="en-US" sz="1400" b="1" i="0" u="none" strike="noStrike" dirty="0">
                          <a:solidFill>
                            <a:schemeClr val="tx1">
                              <a:lumMod val="50000"/>
                            </a:schemeClr>
                          </a:solidFill>
                          <a:effectLst/>
                          <a:latin typeface="+mn-lt"/>
                        </a:rPr>
                        <a:t>HMGCS2_16503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69.59%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0.637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8000339"/>
                  </a:ext>
                </a:extLst>
              </a:tr>
              <a:tr h="402993">
                <a:tc>
                  <a:txBody>
                    <a:bodyPr/>
                    <a:lstStyle/>
                    <a:p>
                      <a:pPr algn="ctr" fontAlgn="b"/>
                      <a:r>
                        <a:rPr lang="en-US" sz="1400" b="1" i="0" u="none" strike="noStrike" dirty="0">
                          <a:solidFill>
                            <a:schemeClr val="tx1">
                              <a:lumMod val="50000"/>
                            </a:schemeClr>
                          </a:solidFill>
                          <a:effectLst/>
                          <a:latin typeface="+mn-lt"/>
                        </a:rPr>
                        <a:t>FABP1_11582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76.81%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0.459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86370922"/>
                  </a:ext>
                </a:extLst>
              </a:tr>
              <a:tr h="402993">
                <a:tc>
                  <a:txBody>
                    <a:bodyPr/>
                    <a:lstStyle/>
                    <a:p>
                      <a:pPr algn="ctr" fontAlgn="b"/>
                      <a:r>
                        <a:rPr lang="en-US" sz="1400" b="1" i="0" u="none" strike="noStrike" dirty="0">
                          <a:solidFill>
                            <a:schemeClr val="tx1">
                              <a:lumMod val="50000"/>
                            </a:schemeClr>
                          </a:solidFill>
                          <a:effectLst/>
                          <a:latin typeface="+mn-lt"/>
                        </a:rPr>
                        <a:t>SULT2A1_24513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69.64%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29674924"/>
                  </a:ext>
                </a:extLst>
              </a:tr>
              <a:tr h="402993">
                <a:tc>
                  <a:txBody>
                    <a:bodyPr/>
                    <a:lstStyle/>
                    <a:p>
                      <a:pPr algn="ctr" fontAlgn="b"/>
                      <a:r>
                        <a:rPr lang="en-US" sz="1400" b="1" i="0" u="none" strike="noStrike" dirty="0">
                          <a:solidFill>
                            <a:schemeClr val="tx1">
                              <a:lumMod val="50000"/>
                            </a:schemeClr>
                          </a:solidFill>
                          <a:effectLst/>
                          <a:latin typeface="+mn-lt"/>
                        </a:rPr>
                        <a:t>ALB_217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67.20%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0.040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674601"/>
                  </a:ext>
                </a:extLst>
              </a:tr>
              <a:tr h="402993">
                <a:tc>
                  <a:txBody>
                    <a:bodyPr/>
                    <a:lstStyle/>
                    <a:p>
                      <a:pPr algn="ctr" fontAlgn="b"/>
                      <a:r>
                        <a:rPr lang="en-US" sz="1400" b="1" i="0" u="none" strike="noStrike">
                          <a:solidFill>
                            <a:schemeClr val="tx1">
                              <a:lumMod val="50000"/>
                            </a:schemeClr>
                          </a:solidFill>
                          <a:effectLst/>
                          <a:latin typeface="+mn-lt"/>
                        </a:rPr>
                        <a:t>UGT2B7_21389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81.28%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0.790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94203007"/>
                  </a:ext>
                </a:extLst>
              </a:tr>
              <a:tr h="402993">
                <a:tc>
                  <a:txBody>
                    <a:bodyPr/>
                    <a:lstStyle/>
                    <a:p>
                      <a:pPr algn="ctr" fontAlgn="b"/>
                      <a:r>
                        <a:rPr lang="en-US" sz="1400" b="1" i="0" u="none" strike="noStrike">
                          <a:solidFill>
                            <a:schemeClr val="tx1">
                              <a:lumMod val="50000"/>
                            </a:schemeClr>
                          </a:solidFill>
                          <a:effectLst/>
                          <a:latin typeface="+mn-lt"/>
                        </a:rPr>
                        <a:t>CYP2C8_15146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81.71%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14671962"/>
                  </a:ext>
                </a:extLst>
              </a:tr>
              <a:tr h="402993">
                <a:tc>
                  <a:txBody>
                    <a:bodyPr/>
                    <a:lstStyle/>
                    <a:p>
                      <a:pPr algn="ctr" fontAlgn="b"/>
                      <a:r>
                        <a:rPr lang="en-US" sz="1400" b="1" i="0" u="none" strike="noStrike">
                          <a:solidFill>
                            <a:schemeClr val="tx1">
                              <a:lumMod val="50000"/>
                            </a:schemeClr>
                          </a:solidFill>
                          <a:effectLst/>
                          <a:latin typeface="+mn-lt"/>
                        </a:rPr>
                        <a:t>TTR_7397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73.27%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0.303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6212150"/>
                  </a:ext>
                </a:extLst>
              </a:tr>
              <a:tr h="402993">
                <a:tc>
                  <a:txBody>
                    <a:bodyPr/>
                    <a:lstStyle/>
                    <a:p>
                      <a:pPr algn="ctr" fontAlgn="b"/>
                      <a:r>
                        <a:rPr lang="en-US" sz="1400" b="1" i="0" u="none" strike="noStrike">
                          <a:solidFill>
                            <a:schemeClr val="tx1">
                              <a:lumMod val="50000"/>
                            </a:schemeClr>
                          </a:solidFill>
                          <a:effectLst/>
                          <a:latin typeface="+mn-lt"/>
                        </a:rPr>
                        <a:t>FGG_23945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66.68%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a:solidFill>
                            <a:schemeClr val="tx1">
                              <a:lumMod val="50000"/>
                            </a:schemeClr>
                          </a:solidFill>
                          <a:effectLst/>
                          <a:latin typeface="+mn-lt"/>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400" b="0" i="0" u="none" strike="noStrike" dirty="0">
                          <a:solidFill>
                            <a:schemeClr val="tx1">
                              <a:lumMod val="50000"/>
                            </a:schemeClr>
                          </a:solidFill>
                          <a:effectLst/>
                          <a:latin typeface="+mn-lt"/>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7924183"/>
                  </a:ext>
                </a:extLst>
              </a:tr>
            </a:tbl>
          </a:graphicData>
        </a:graphic>
      </p:graphicFrame>
      <p:sp>
        <p:nvSpPr>
          <p:cNvPr id="3" name="Title 2">
            <a:extLst>
              <a:ext uri="{FF2B5EF4-FFF2-40B4-BE49-F238E27FC236}">
                <a16:creationId xmlns:a16="http://schemas.microsoft.com/office/drawing/2014/main" id="{C5FAB9FB-BF1A-4FF1-B51C-6CD192DEC973}"/>
              </a:ext>
            </a:extLst>
          </p:cNvPr>
          <p:cNvSpPr>
            <a:spLocks noGrp="1"/>
          </p:cNvSpPr>
          <p:nvPr>
            <p:ph type="title"/>
          </p:nvPr>
        </p:nvSpPr>
        <p:spPr/>
        <p:txBody>
          <a:bodyPr>
            <a:normAutofit fontScale="90000"/>
          </a:bodyPr>
          <a:lstStyle/>
          <a:p>
            <a:r>
              <a:rPr lang="en-US" dirty="0"/>
              <a:t>Top Genes that distinguish clusters (Run1)</a:t>
            </a:r>
            <a:br>
              <a:rPr lang="en-US" dirty="0"/>
            </a:br>
            <a:r>
              <a:rPr lang="en-US" dirty="0"/>
              <a:t>(Top based on fold between clusters)</a:t>
            </a:r>
          </a:p>
        </p:txBody>
      </p:sp>
    </p:spTree>
    <p:extLst>
      <p:ext uri="{BB962C8B-B14F-4D97-AF65-F5344CB8AC3E}">
        <p14:creationId xmlns:p14="http://schemas.microsoft.com/office/powerpoint/2010/main" val="32031260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Chart&#10;&#10;Description automatically generated">
            <a:extLst>
              <a:ext uri="{FF2B5EF4-FFF2-40B4-BE49-F238E27FC236}">
                <a16:creationId xmlns:a16="http://schemas.microsoft.com/office/drawing/2014/main" id="{CCA5B9EE-CB97-4692-9C69-93497BA5554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801" y="2570309"/>
            <a:ext cx="4286250" cy="3810000"/>
          </a:xfrm>
        </p:spPr>
      </p:pic>
      <p:sp>
        <p:nvSpPr>
          <p:cNvPr id="3" name="Title 2">
            <a:extLst>
              <a:ext uri="{FF2B5EF4-FFF2-40B4-BE49-F238E27FC236}">
                <a16:creationId xmlns:a16="http://schemas.microsoft.com/office/drawing/2014/main" id="{89B59F83-62BA-4ADE-8070-9D3DE68841EC}"/>
              </a:ext>
            </a:extLst>
          </p:cNvPr>
          <p:cNvSpPr>
            <a:spLocks noGrp="1"/>
          </p:cNvSpPr>
          <p:nvPr>
            <p:ph type="title"/>
          </p:nvPr>
        </p:nvSpPr>
        <p:spPr>
          <a:xfrm>
            <a:off x="914400" y="279961"/>
            <a:ext cx="3578942" cy="817561"/>
          </a:xfrm>
        </p:spPr>
        <p:txBody>
          <a:bodyPr>
            <a:normAutofit fontScale="90000"/>
          </a:bodyPr>
          <a:lstStyle/>
          <a:p>
            <a:r>
              <a:rPr lang="en-US" dirty="0"/>
              <a:t>HMGCS2_16503</a:t>
            </a:r>
            <a:br>
              <a:rPr lang="en-US" dirty="0"/>
            </a:br>
            <a:r>
              <a:rPr lang="en-US" dirty="0"/>
              <a:t>Run1</a:t>
            </a:r>
          </a:p>
        </p:txBody>
      </p:sp>
      <p:pic>
        <p:nvPicPr>
          <p:cNvPr id="7" name="Picture 6" descr="Chart, line chart&#10;&#10;Description automatically generated">
            <a:extLst>
              <a:ext uri="{FF2B5EF4-FFF2-40B4-BE49-F238E27FC236}">
                <a16:creationId xmlns:a16="http://schemas.microsoft.com/office/drawing/2014/main" id="{F2B18099-2EF2-4221-A7AB-8F155B471D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1808" y="2579018"/>
            <a:ext cx="4286250" cy="3810000"/>
          </a:xfrm>
          <a:prstGeom prst="rect">
            <a:avLst/>
          </a:prstGeom>
        </p:spPr>
      </p:pic>
      <p:pic>
        <p:nvPicPr>
          <p:cNvPr id="9" name="Picture 8" descr="Chart&#10;&#10;Description automatically generated">
            <a:extLst>
              <a:ext uri="{FF2B5EF4-FFF2-40B4-BE49-F238E27FC236}">
                <a16:creationId xmlns:a16="http://schemas.microsoft.com/office/drawing/2014/main" id="{E74107AF-11FB-48BB-956A-4F428144827F}"/>
              </a:ext>
            </a:extLst>
          </p:cNvPr>
          <p:cNvPicPr>
            <a:picLocks noChangeAspect="1"/>
          </p:cNvPicPr>
          <p:nvPr/>
        </p:nvPicPr>
        <p:blipFill rotWithShape="1">
          <a:blip r:embed="rId4">
            <a:extLst>
              <a:ext uri="{28A0092B-C50C-407E-A947-70E740481C1C}">
                <a14:useLocalDpi xmlns:a14="http://schemas.microsoft.com/office/drawing/2010/main" val="0"/>
              </a:ext>
            </a:extLst>
          </a:blip>
          <a:srcRect r="5964"/>
          <a:stretch/>
        </p:blipFill>
        <p:spPr>
          <a:xfrm>
            <a:off x="8044946" y="2589567"/>
            <a:ext cx="4030609" cy="3810000"/>
          </a:xfrm>
          <a:prstGeom prst="rect">
            <a:avLst/>
          </a:prstGeom>
        </p:spPr>
      </p:pic>
      <p:sp>
        <p:nvSpPr>
          <p:cNvPr id="10" name="TextBox 9">
            <a:extLst>
              <a:ext uri="{FF2B5EF4-FFF2-40B4-BE49-F238E27FC236}">
                <a16:creationId xmlns:a16="http://schemas.microsoft.com/office/drawing/2014/main" id="{A5CF31EA-448C-41AD-8E91-E34D920463DF}"/>
              </a:ext>
            </a:extLst>
          </p:cNvPr>
          <p:cNvSpPr txBox="1"/>
          <p:nvPr/>
        </p:nvSpPr>
        <p:spPr>
          <a:xfrm>
            <a:off x="1750141" y="6254873"/>
            <a:ext cx="8750711" cy="646331"/>
          </a:xfrm>
          <a:prstGeom prst="rect">
            <a:avLst/>
          </a:prstGeom>
          <a:noFill/>
        </p:spPr>
        <p:txBody>
          <a:bodyPr wrap="square" rtlCol="0">
            <a:spAutoFit/>
          </a:bodyPr>
          <a:lstStyle/>
          <a:p>
            <a:r>
              <a:rPr lang="en-US" dirty="0">
                <a:solidFill>
                  <a:schemeClr val="tx2">
                    <a:lumMod val="75000"/>
                    <a:lumOff val="25000"/>
                  </a:schemeClr>
                </a:solidFill>
              </a:rPr>
              <a:t>The chemicals in cluster 2 have a strong decreasing expression of the gene HMGCS2 at the highest concentrations.</a:t>
            </a:r>
          </a:p>
        </p:txBody>
      </p:sp>
      <p:pic>
        <p:nvPicPr>
          <p:cNvPr id="2" name="Picture 1">
            <a:extLst>
              <a:ext uri="{FF2B5EF4-FFF2-40B4-BE49-F238E27FC236}">
                <a16:creationId xmlns:a16="http://schemas.microsoft.com/office/drawing/2014/main" id="{F72D0CCC-2B41-4EDF-8F94-CEA119429E71}"/>
              </a:ext>
            </a:extLst>
          </p:cNvPr>
          <p:cNvPicPr>
            <a:picLocks noChangeAspect="1"/>
          </p:cNvPicPr>
          <p:nvPr/>
        </p:nvPicPr>
        <p:blipFill>
          <a:blip r:embed="rId5"/>
          <a:stretch>
            <a:fillRect/>
          </a:stretch>
        </p:blipFill>
        <p:spPr>
          <a:xfrm>
            <a:off x="8874849" y="-36713"/>
            <a:ext cx="2782529" cy="2898214"/>
          </a:xfrm>
          <a:prstGeom prst="rect">
            <a:avLst/>
          </a:prstGeom>
        </p:spPr>
      </p:pic>
      <p:pic>
        <p:nvPicPr>
          <p:cNvPr id="4" name="Picture 3">
            <a:extLst>
              <a:ext uri="{FF2B5EF4-FFF2-40B4-BE49-F238E27FC236}">
                <a16:creationId xmlns:a16="http://schemas.microsoft.com/office/drawing/2014/main" id="{D3D29F53-5C4C-423E-82CB-912EC253F80B}"/>
              </a:ext>
            </a:extLst>
          </p:cNvPr>
          <p:cNvPicPr>
            <a:picLocks noChangeAspect="1"/>
          </p:cNvPicPr>
          <p:nvPr/>
        </p:nvPicPr>
        <p:blipFill>
          <a:blip r:embed="rId6"/>
          <a:stretch>
            <a:fillRect/>
          </a:stretch>
        </p:blipFill>
        <p:spPr>
          <a:xfrm rot="5400000">
            <a:off x="5533488" y="-489684"/>
            <a:ext cx="1902079" cy="3804156"/>
          </a:xfrm>
          <a:prstGeom prst="rect">
            <a:avLst/>
          </a:prstGeom>
        </p:spPr>
      </p:pic>
      <p:sp>
        <p:nvSpPr>
          <p:cNvPr id="6" name="Rectangle 5">
            <a:extLst>
              <a:ext uri="{FF2B5EF4-FFF2-40B4-BE49-F238E27FC236}">
                <a16:creationId xmlns:a16="http://schemas.microsoft.com/office/drawing/2014/main" id="{D2FAFF55-46A5-43E7-9328-DB2993C9414E}"/>
              </a:ext>
            </a:extLst>
          </p:cNvPr>
          <p:cNvSpPr/>
          <p:nvPr/>
        </p:nvSpPr>
        <p:spPr>
          <a:xfrm>
            <a:off x="421732" y="1819065"/>
            <a:ext cx="3578941" cy="584775"/>
          </a:xfrm>
          <a:prstGeom prst="rect">
            <a:avLst/>
          </a:prstGeom>
        </p:spPr>
        <p:txBody>
          <a:bodyPr wrap="square">
            <a:spAutoFit/>
          </a:bodyPr>
          <a:lstStyle/>
          <a:p>
            <a:r>
              <a:rPr lang="en-US" sz="1600" dirty="0">
                <a:solidFill>
                  <a:schemeClr val="tx1">
                    <a:lumMod val="50000"/>
                  </a:schemeClr>
                </a:solidFill>
                <a:hlinkClick r:id="rId7"/>
              </a:rPr>
              <a:t>HMGCS2</a:t>
            </a:r>
            <a:r>
              <a:rPr lang="en-US" sz="1600" dirty="0">
                <a:solidFill>
                  <a:schemeClr val="tx1">
                    <a:lumMod val="50000"/>
                  </a:schemeClr>
                </a:solidFill>
              </a:rPr>
              <a:t> - reflection of </a:t>
            </a:r>
            <a:r>
              <a:rPr lang="en-US" sz="1600" dirty="0" err="1">
                <a:solidFill>
                  <a:schemeClr val="tx1">
                    <a:lumMod val="50000"/>
                  </a:schemeClr>
                </a:solidFill>
              </a:rPr>
              <a:t>PPARa</a:t>
            </a:r>
            <a:r>
              <a:rPr lang="en-US" sz="1600" dirty="0">
                <a:solidFill>
                  <a:schemeClr val="tx1">
                    <a:lumMod val="50000"/>
                  </a:schemeClr>
                </a:solidFill>
              </a:rPr>
              <a:t> activation</a:t>
            </a:r>
          </a:p>
        </p:txBody>
      </p:sp>
    </p:spTree>
    <p:extLst>
      <p:ext uri="{BB962C8B-B14F-4D97-AF65-F5344CB8AC3E}">
        <p14:creationId xmlns:p14="http://schemas.microsoft.com/office/powerpoint/2010/main" val="20046613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Chart, scatter chart&#10;&#10;Description automatically generated">
            <a:extLst>
              <a:ext uri="{FF2B5EF4-FFF2-40B4-BE49-F238E27FC236}">
                <a16:creationId xmlns:a16="http://schemas.microsoft.com/office/drawing/2014/main" id="{02AB291A-458B-457B-BD36-2743CC430AF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14166" y="826221"/>
            <a:ext cx="4572000" cy="3048000"/>
          </a:xfrm>
        </p:spPr>
      </p:pic>
      <p:sp>
        <p:nvSpPr>
          <p:cNvPr id="3" name="Title 2">
            <a:extLst>
              <a:ext uri="{FF2B5EF4-FFF2-40B4-BE49-F238E27FC236}">
                <a16:creationId xmlns:a16="http://schemas.microsoft.com/office/drawing/2014/main" id="{2246B4A9-A2CE-4590-AE48-4467F6E44DA3}"/>
              </a:ext>
            </a:extLst>
          </p:cNvPr>
          <p:cNvSpPr>
            <a:spLocks noGrp="1"/>
          </p:cNvSpPr>
          <p:nvPr>
            <p:ph type="title"/>
          </p:nvPr>
        </p:nvSpPr>
        <p:spPr>
          <a:xfrm>
            <a:off x="914400" y="8660"/>
            <a:ext cx="10363200" cy="817561"/>
          </a:xfrm>
        </p:spPr>
        <p:txBody>
          <a:bodyPr>
            <a:normAutofit/>
          </a:bodyPr>
          <a:lstStyle/>
          <a:p>
            <a:r>
              <a:rPr lang="en-US" dirty="0"/>
              <a:t>Example Probe: HMGCS2_16503 (Run1)</a:t>
            </a:r>
          </a:p>
        </p:txBody>
      </p:sp>
      <p:pic>
        <p:nvPicPr>
          <p:cNvPr id="7" name="Picture 6" descr="Chart, box and whisker chart&#10;&#10;Description automatically generated">
            <a:extLst>
              <a:ext uri="{FF2B5EF4-FFF2-40B4-BE49-F238E27FC236}">
                <a16:creationId xmlns:a16="http://schemas.microsoft.com/office/drawing/2014/main" id="{8F74CCC4-D92D-4B54-A8FB-CC2AFC6088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3432" y="3482937"/>
            <a:ext cx="4572000" cy="3048000"/>
          </a:xfrm>
          <a:prstGeom prst="rect">
            <a:avLst/>
          </a:prstGeom>
        </p:spPr>
      </p:pic>
      <p:pic>
        <p:nvPicPr>
          <p:cNvPr id="9" name="Picture 8" descr="Chart&#10;&#10;Description automatically generated">
            <a:extLst>
              <a:ext uri="{FF2B5EF4-FFF2-40B4-BE49-F238E27FC236}">
                <a16:creationId xmlns:a16="http://schemas.microsoft.com/office/drawing/2014/main" id="{7B1715C0-6476-4A99-8C28-3ABDA10F1D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6900" y="826221"/>
            <a:ext cx="4572000" cy="3048000"/>
          </a:xfrm>
          <a:prstGeom prst="rect">
            <a:avLst/>
          </a:prstGeom>
        </p:spPr>
      </p:pic>
      <p:pic>
        <p:nvPicPr>
          <p:cNvPr id="11" name="Picture 10" descr="Chart&#10;&#10;Description automatically generated">
            <a:extLst>
              <a:ext uri="{FF2B5EF4-FFF2-40B4-BE49-F238E27FC236}">
                <a16:creationId xmlns:a16="http://schemas.microsoft.com/office/drawing/2014/main" id="{7AB2F595-4273-47FA-A9EC-FC692A4F04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96903" y="3482937"/>
            <a:ext cx="4572000" cy="3048000"/>
          </a:xfrm>
          <a:prstGeom prst="rect">
            <a:avLst/>
          </a:prstGeom>
        </p:spPr>
      </p:pic>
      <p:sp>
        <p:nvSpPr>
          <p:cNvPr id="12" name="TextBox 11">
            <a:extLst>
              <a:ext uri="{FF2B5EF4-FFF2-40B4-BE49-F238E27FC236}">
                <a16:creationId xmlns:a16="http://schemas.microsoft.com/office/drawing/2014/main" id="{89DFFF2E-FD46-4466-82DB-EDA8DD9A2AD9}"/>
              </a:ext>
            </a:extLst>
          </p:cNvPr>
          <p:cNvSpPr txBox="1"/>
          <p:nvPr/>
        </p:nvSpPr>
        <p:spPr>
          <a:xfrm>
            <a:off x="3232007" y="543298"/>
            <a:ext cx="6129779" cy="369332"/>
          </a:xfrm>
          <a:prstGeom prst="rect">
            <a:avLst/>
          </a:prstGeom>
          <a:noFill/>
        </p:spPr>
        <p:txBody>
          <a:bodyPr wrap="square" rtlCol="0">
            <a:spAutoFit/>
          </a:bodyPr>
          <a:lstStyle/>
          <a:p>
            <a:r>
              <a:rPr lang="en-US" b="1" dirty="0">
                <a:solidFill>
                  <a:schemeClr val="bg1"/>
                </a:solidFill>
                <a:highlight>
                  <a:srgbClr val="808080"/>
                </a:highlight>
              </a:rPr>
              <a:t>Cluster 1</a:t>
            </a:r>
            <a:r>
              <a:rPr lang="en-US" b="1" dirty="0">
                <a:solidFill>
                  <a:schemeClr val="bg1"/>
                </a:solidFill>
              </a:rPr>
              <a:t>				</a:t>
            </a:r>
            <a:r>
              <a:rPr lang="en-US" b="1" dirty="0">
                <a:solidFill>
                  <a:schemeClr val="bg1"/>
                </a:solidFill>
                <a:highlight>
                  <a:srgbClr val="008080"/>
                </a:highlight>
              </a:rPr>
              <a:t>Cluster 2</a:t>
            </a:r>
          </a:p>
        </p:txBody>
      </p:sp>
      <p:sp>
        <p:nvSpPr>
          <p:cNvPr id="2" name="TextBox 1">
            <a:extLst>
              <a:ext uri="{FF2B5EF4-FFF2-40B4-BE49-F238E27FC236}">
                <a16:creationId xmlns:a16="http://schemas.microsoft.com/office/drawing/2014/main" id="{2512330D-EBF0-40EE-9A62-5342A6934CF9}"/>
              </a:ext>
            </a:extLst>
          </p:cNvPr>
          <p:cNvSpPr txBox="1"/>
          <p:nvPr/>
        </p:nvSpPr>
        <p:spPr>
          <a:xfrm>
            <a:off x="3232007" y="6444528"/>
            <a:ext cx="5707012" cy="369332"/>
          </a:xfrm>
          <a:prstGeom prst="rect">
            <a:avLst/>
          </a:prstGeom>
          <a:noFill/>
        </p:spPr>
        <p:txBody>
          <a:bodyPr wrap="none" rtlCol="0">
            <a:spAutoFit/>
          </a:bodyPr>
          <a:lstStyle/>
          <a:p>
            <a:r>
              <a:rPr lang="en-US" dirty="0">
                <a:solidFill>
                  <a:schemeClr val="tx2">
                    <a:lumMod val="75000"/>
                    <a:lumOff val="25000"/>
                  </a:schemeClr>
                </a:solidFill>
              </a:rPr>
              <a:t>Consistent response across biological replicates</a:t>
            </a:r>
          </a:p>
        </p:txBody>
      </p:sp>
    </p:spTree>
    <p:extLst>
      <p:ext uri="{BB962C8B-B14F-4D97-AF65-F5344CB8AC3E}">
        <p14:creationId xmlns:p14="http://schemas.microsoft.com/office/powerpoint/2010/main" val="33788350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B59F83-62BA-4ADE-8070-9D3DE68841EC}"/>
              </a:ext>
            </a:extLst>
          </p:cNvPr>
          <p:cNvSpPr>
            <a:spLocks noGrp="1"/>
          </p:cNvSpPr>
          <p:nvPr>
            <p:ph type="title"/>
          </p:nvPr>
        </p:nvSpPr>
        <p:spPr/>
        <p:txBody>
          <a:bodyPr>
            <a:normAutofit fontScale="90000"/>
          </a:bodyPr>
          <a:lstStyle/>
          <a:p>
            <a:r>
              <a:rPr lang="en-US" dirty="0"/>
              <a:t>FABP1_11582</a:t>
            </a:r>
            <a:br>
              <a:rPr lang="en-US" dirty="0"/>
            </a:br>
            <a:r>
              <a:rPr lang="en-US" dirty="0"/>
              <a:t>Run1</a:t>
            </a:r>
          </a:p>
        </p:txBody>
      </p:sp>
      <p:pic>
        <p:nvPicPr>
          <p:cNvPr id="6" name="Content Placeholder 5" descr="Chart&#10;&#10;Description automatically generated">
            <a:extLst>
              <a:ext uri="{FF2B5EF4-FFF2-40B4-BE49-F238E27FC236}">
                <a16:creationId xmlns:a16="http://schemas.microsoft.com/office/drawing/2014/main" id="{E66B4217-93C0-488D-8995-28200930C1A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915439"/>
            <a:ext cx="4286250" cy="3810000"/>
          </a:xfrm>
        </p:spPr>
      </p:pic>
      <p:pic>
        <p:nvPicPr>
          <p:cNvPr id="9" name="Picture 8" descr="Chart, line chart&#10;&#10;Description automatically generated">
            <a:extLst>
              <a:ext uri="{FF2B5EF4-FFF2-40B4-BE49-F238E27FC236}">
                <a16:creationId xmlns:a16="http://schemas.microsoft.com/office/drawing/2014/main" id="{0E9038DE-62B6-4E0E-B031-AD4976D298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3430" y="1915439"/>
            <a:ext cx="4286250" cy="3810000"/>
          </a:xfrm>
          <a:prstGeom prst="rect">
            <a:avLst/>
          </a:prstGeom>
        </p:spPr>
      </p:pic>
      <p:pic>
        <p:nvPicPr>
          <p:cNvPr id="13" name="Picture 12" descr="Chart&#10;&#10;Description automatically generated">
            <a:extLst>
              <a:ext uri="{FF2B5EF4-FFF2-40B4-BE49-F238E27FC236}">
                <a16:creationId xmlns:a16="http://schemas.microsoft.com/office/drawing/2014/main" id="{F8E83118-94AD-4E51-8045-4FE888B022B6}"/>
              </a:ext>
            </a:extLst>
          </p:cNvPr>
          <p:cNvPicPr>
            <a:picLocks noChangeAspect="1"/>
          </p:cNvPicPr>
          <p:nvPr/>
        </p:nvPicPr>
        <p:blipFill rotWithShape="1">
          <a:blip r:embed="rId4">
            <a:extLst>
              <a:ext uri="{28A0092B-C50C-407E-A947-70E740481C1C}">
                <a14:useLocalDpi xmlns:a14="http://schemas.microsoft.com/office/drawing/2010/main" val="0"/>
              </a:ext>
            </a:extLst>
          </a:blip>
          <a:srcRect r="5964"/>
          <a:stretch/>
        </p:blipFill>
        <p:spPr>
          <a:xfrm>
            <a:off x="8066860" y="1915439"/>
            <a:ext cx="4030620" cy="3810000"/>
          </a:xfrm>
          <a:prstGeom prst="rect">
            <a:avLst/>
          </a:prstGeom>
        </p:spPr>
      </p:pic>
      <p:sp>
        <p:nvSpPr>
          <p:cNvPr id="7" name="TextBox 6">
            <a:extLst>
              <a:ext uri="{FF2B5EF4-FFF2-40B4-BE49-F238E27FC236}">
                <a16:creationId xmlns:a16="http://schemas.microsoft.com/office/drawing/2014/main" id="{5CBFC2B9-DB87-4112-98E6-419D668746A5}"/>
              </a:ext>
            </a:extLst>
          </p:cNvPr>
          <p:cNvSpPr txBox="1"/>
          <p:nvPr/>
        </p:nvSpPr>
        <p:spPr>
          <a:xfrm>
            <a:off x="1720644" y="5851751"/>
            <a:ext cx="8750711" cy="646331"/>
          </a:xfrm>
          <a:prstGeom prst="rect">
            <a:avLst/>
          </a:prstGeom>
          <a:noFill/>
        </p:spPr>
        <p:txBody>
          <a:bodyPr wrap="square" rtlCol="0">
            <a:spAutoFit/>
          </a:bodyPr>
          <a:lstStyle/>
          <a:p>
            <a:r>
              <a:rPr lang="en-US" dirty="0">
                <a:solidFill>
                  <a:schemeClr val="tx2">
                    <a:lumMod val="75000"/>
                    <a:lumOff val="25000"/>
                  </a:schemeClr>
                </a:solidFill>
              </a:rPr>
              <a:t>The chemicals in cluster 2 have a strong decreasing expression of the gene Fabp1 at the highest concentrations.</a:t>
            </a:r>
          </a:p>
        </p:txBody>
      </p:sp>
      <p:sp>
        <p:nvSpPr>
          <p:cNvPr id="8" name="Rectangle 7">
            <a:extLst>
              <a:ext uri="{FF2B5EF4-FFF2-40B4-BE49-F238E27FC236}">
                <a16:creationId xmlns:a16="http://schemas.microsoft.com/office/drawing/2014/main" id="{0D33A465-23F0-4892-9D73-E401A28C9D3E}"/>
              </a:ext>
            </a:extLst>
          </p:cNvPr>
          <p:cNvSpPr/>
          <p:nvPr/>
        </p:nvSpPr>
        <p:spPr>
          <a:xfrm>
            <a:off x="707309" y="1300823"/>
            <a:ext cx="4582446" cy="338554"/>
          </a:xfrm>
          <a:prstGeom prst="rect">
            <a:avLst/>
          </a:prstGeom>
        </p:spPr>
        <p:txBody>
          <a:bodyPr wrap="square">
            <a:spAutoFit/>
          </a:bodyPr>
          <a:lstStyle/>
          <a:p>
            <a:r>
              <a:rPr lang="en-US" sz="1600" dirty="0">
                <a:solidFill>
                  <a:schemeClr val="tx1">
                    <a:lumMod val="50000"/>
                  </a:schemeClr>
                </a:solidFill>
                <a:hlinkClick r:id="rId5"/>
              </a:rPr>
              <a:t>Fabp1</a:t>
            </a:r>
            <a:r>
              <a:rPr lang="en-US" sz="1600" dirty="0">
                <a:solidFill>
                  <a:schemeClr val="tx1">
                    <a:lumMod val="50000"/>
                  </a:schemeClr>
                </a:solidFill>
              </a:rPr>
              <a:t> - reflection of </a:t>
            </a:r>
            <a:r>
              <a:rPr lang="en-US" sz="1600" dirty="0" err="1">
                <a:solidFill>
                  <a:schemeClr val="tx1">
                    <a:lumMod val="50000"/>
                  </a:schemeClr>
                </a:solidFill>
              </a:rPr>
              <a:t>PPARa</a:t>
            </a:r>
            <a:r>
              <a:rPr lang="en-US" sz="1600" dirty="0">
                <a:solidFill>
                  <a:schemeClr val="tx1">
                    <a:lumMod val="50000"/>
                  </a:schemeClr>
                </a:solidFill>
              </a:rPr>
              <a:t> activation</a:t>
            </a:r>
          </a:p>
        </p:txBody>
      </p:sp>
    </p:spTree>
    <p:extLst>
      <p:ext uri="{BB962C8B-B14F-4D97-AF65-F5344CB8AC3E}">
        <p14:creationId xmlns:p14="http://schemas.microsoft.com/office/powerpoint/2010/main" val="15221942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B54E3FBD-0873-4949-BADB-C641D9803934}"/>
              </a:ext>
            </a:extLst>
          </p:cNvPr>
          <p:cNvPicPr>
            <a:picLocks noGrp="1" noChangeAspect="1"/>
          </p:cNvPicPr>
          <p:nvPr>
            <p:ph idx="1"/>
          </p:nvPr>
        </p:nvPicPr>
        <p:blipFill>
          <a:blip r:embed="rId2"/>
          <a:stretch>
            <a:fillRect/>
          </a:stretch>
        </p:blipFill>
        <p:spPr>
          <a:xfrm>
            <a:off x="1888983" y="2352809"/>
            <a:ext cx="2752591" cy="2752591"/>
          </a:xfrm>
          <a:prstGeom prst="rect">
            <a:avLst/>
          </a:prstGeom>
        </p:spPr>
      </p:pic>
      <p:pic>
        <p:nvPicPr>
          <p:cNvPr id="5" name="Picture 4">
            <a:extLst>
              <a:ext uri="{FF2B5EF4-FFF2-40B4-BE49-F238E27FC236}">
                <a16:creationId xmlns:a16="http://schemas.microsoft.com/office/drawing/2014/main" id="{267BF977-554B-47B0-A44C-6A7DEE5AE8E5}"/>
              </a:ext>
            </a:extLst>
          </p:cNvPr>
          <p:cNvPicPr>
            <a:picLocks noChangeAspect="1"/>
          </p:cNvPicPr>
          <p:nvPr/>
        </p:nvPicPr>
        <p:blipFill>
          <a:blip r:embed="rId3"/>
          <a:stretch>
            <a:fillRect/>
          </a:stretch>
        </p:blipFill>
        <p:spPr>
          <a:xfrm>
            <a:off x="6399551" y="2352809"/>
            <a:ext cx="3209524" cy="3209524"/>
          </a:xfrm>
          <a:prstGeom prst="rect">
            <a:avLst/>
          </a:prstGeom>
        </p:spPr>
      </p:pic>
      <p:sp>
        <p:nvSpPr>
          <p:cNvPr id="6" name="Title 2">
            <a:extLst>
              <a:ext uri="{FF2B5EF4-FFF2-40B4-BE49-F238E27FC236}">
                <a16:creationId xmlns:a16="http://schemas.microsoft.com/office/drawing/2014/main" id="{4E35415D-4C11-49C1-9A2E-AE29D8B41E7D}"/>
              </a:ext>
            </a:extLst>
          </p:cNvPr>
          <p:cNvSpPr>
            <a:spLocks noGrp="1"/>
          </p:cNvSpPr>
          <p:nvPr>
            <p:ph type="title"/>
          </p:nvPr>
        </p:nvSpPr>
        <p:spPr>
          <a:xfrm>
            <a:off x="914400" y="279961"/>
            <a:ext cx="10363200" cy="817561"/>
          </a:xfrm>
        </p:spPr>
        <p:txBody>
          <a:bodyPr/>
          <a:lstStyle/>
          <a:p>
            <a:r>
              <a:rPr lang="en-US" dirty="0"/>
              <a:t>MAR2: Chemical Clusters</a:t>
            </a:r>
          </a:p>
        </p:txBody>
      </p:sp>
      <p:sp>
        <p:nvSpPr>
          <p:cNvPr id="7" name="TextBox 6">
            <a:extLst>
              <a:ext uri="{FF2B5EF4-FFF2-40B4-BE49-F238E27FC236}">
                <a16:creationId xmlns:a16="http://schemas.microsoft.com/office/drawing/2014/main" id="{4E6FFCB9-179A-451E-92D2-51BB27BE4DB8}"/>
              </a:ext>
            </a:extLst>
          </p:cNvPr>
          <p:cNvSpPr txBox="1"/>
          <p:nvPr/>
        </p:nvSpPr>
        <p:spPr>
          <a:xfrm>
            <a:off x="5088835" y="1411357"/>
            <a:ext cx="15385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lumMod val="50000"/>
                  </a:srgbClr>
                </a:solidFill>
                <a:effectLst/>
                <a:uLnTx/>
                <a:uFillTx/>
                <a:latin typeface="Verdana"/>
                <a:ea typeface="+mn-ea"/>
                <a:cs typeface="+mn-cs"/>
              </a:rPr>
              <a:t>Study Run2</a:t>
            </a:r>
          </a:p>
        </p:txBody>
      </p:sp>
      <p:cxnSp>
        <p:nvCxnSpPr>
          <p:cNvPr id="3" name="Straight Arrow Connector 2">
            <a:extLst>
              <a:ext uri="{FF2B5EF4-FFF2-40B4-BE49-F238E27FC236}">
                <a16:creationId xmlns:a16="http://schemas.microsoft.com/office/drawing/2014/main" id="{B663B75F-3ABE-44B9-B58A-460390D1D870}"/>
              </a:ext>
            </a:extLst>
          </p:cNvPr>
          <p:cNvCxnSpPr>
            <a:cxnSpLocks/>
          </p:cNvCxnSpPr>
          <p:nvPr/>
        </p:nvCxnSpPr>
        <p:spPr>
          <a:xfrm flipH="1">
            <a:off x="3805084" y="2322867"/>
            <a:ext cx="452284" cy="3318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C751813-5175-4FEF-90FA-904BECCDB695}"/>
              </a:ext>
            </a:extLst>
          </p:cNvPr>
          <p:cNvSpPr txBox="1"/>
          <p:nvPr/>
        </p:nvSpPr>
        <p:spPr>
          <a:xfrm>
            <a:off x="4104050" y="1953535"/>
            <a:ext cx="792205" cy="369332"/>
          </a:xfrm>
          <a:prstGeom prst="rect">
            <a:avLst/>
          </a:prstGeom>
          <a:noFill/>
        </p:spPr>
        <p:txBody>
          <a:bodyPr wrap="none" rtlCol="0">
            <a:spAutoFit/>
          </a:bodyPr>
          <a:lstStyle/>
          <a:p>
            <a:r>
              <a:rPr lang="en-US" dirty="0">
                <a:solidFill>
                  <a:schemeClr val="tx1">
                    <a:lumMod val="50000"/>
                  </a:schemeClr>
                </a:solidFill>
              </a:rPr>
              <a:t>PFDA</a:t>
            </a:r>
          </a:p>
        </p:txBody>
      </p:sp>
    </p:spTree>
    <p:extLst>
      <p:ext uri="{BB962C8B-B14F-4D97-AF65-F5344CB8AC3E}">
        <p14:creationId xmlns:p14="http://schemas.microsoft.com/office/powerpoint/2010/main" val="3836282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DD58C9-29B1-4DFA-A98B-92AC80BEEABA}"/>
              </a:ext>
            </a:extLst>
          </p:cNvPr>
          <p:cNvSpPr>
            <a:spLocks noGrp="1"/>
          </p:cNvSpPr>
          <p:nvPr>
            <p:ph idx="1"/>
          </p:nvPr>
        </p:nvSpPr>
        <p:spPr/>
        <p:txBody>
          <a:bodyPr>
            <a:normAutofit/>
          </a:bodyPr>
          <a:lstStyle/>
          <a:p>
            <a:r>
              <a:rPr lang="en-US" sz="2400" dirty="0">
                <a:solidFill>
                  <a:schemeClr val="tx1">
                    <a:lumMod val="50000"/>
                  </a:schemeClr>
                </a:solidFill>
              </a:rPr>
              <a:t>Manifest was reviewed and compared with version 1.2 and </a:t>
            </a:r>
            <a:r>
              <a:rPr lang="en-US" sz="2400" dirty="0" err="1">
                <a:solidFill>
                  <a:schemeClr val="tx1">
                    <a:lumMod val="50000"/>
                  </a:schemeClr>
                </a:solidFill>
              </a:rPr>
              <a:t>EUToxrisk</a:t>
            </a:r>
            <a:endParaRPr lang="en-US" sz="2400" dirty="0">
              <a:solidFill>
                <a:schemeClr val="tx1">
                  <a:lumMod val="50000"/>
                </a:schemeClr>
              </a:solidFill>
            </a:endParaRPr>
          </a:p>
          <a:p>
            <a:r>
              <a:rPr lang="en-US" sz="2400" dirty="0">
                <a:solidFill>
                  <a:schemeClr val="tx1">
                    <a:lumMod val="50000"/>
                  </a:schemeClr>
                </a:solidFill>
              </a:rPr>
              <a:t>Probes were aligned to hg38 transcriptome/genome to obtain the probe annotation.</a:t>
            </a:r>
          </a:p>
          <a:p>
            <a:r>
              <a:rPr lang="en-US" sz="2400" dirty="0">
                <a:solidFill>
                  <a:schemeClr val="tx1">
                    <a:lumMod val="50000"/>
                  </a:schemeClr>
                </a:solidFill>
              </a:rPr>
              <a:t>New platform support was added to </a:t>
            </a:r>
            <a:r>
              <a:rPr lang="en-US" sz="2400" dirty="0" err="1">
                <a:solidFill>
                  <a:schemeClr val="tx1">
                    <a:lumMod val="50000"/>
                  </a:schemeClr>
                </a:solidFill>
              </a:rPr>
              <a:t>BMDExpress</a:t>
            </a:r>
            <a:endParaRPr lang="en-US" sz="2400" dirty="0">
              <a:solidFill>
                <a:schemeClr val="tx1">
                  <a:lumMod val="50000"/>
                </a:schemeClr>
              </a:solidFill>
            </a:endParaRPr>
          </a:p>
        </p:txBody>
      </p:sp>
      <p:sp>
        <p:nvSpPr>
          <p:cNvPr id="3" name="Title 2">
            <a:extLst>
              <a:ext uri="{FF2B5EF4-FFF2-40B4-BE49-F238E27FC236}">
                <a16:creationId xmlns:a16="http://schemas.microsoft.com/office/drawing/2014/main" id="{50FE82BB-E094-4EF5-AD65-87E4E2A90A82}"/>
              </a:ext>
            </a:extLst>
          </p:cNvPr>
          <p:cNvSpPr>
            <a:spLocks noGrp="1"/>
          </p:cNvSpPr>
          <p:nvPr>
            <p:ph type="title"/>
          </p:nvPr>
        </p:nvSpPr>
        <p:spPr/>
        <p:txBody>
          <a:bodyPr/>
          <a:lstStyle/>
          <a:p>
            <a:r>
              <a:rPr lang="en-US" dirty="0"/>
              <a:t>Human S1500++ version 2.0 Platform</a:t>
            </a:r>
          </a:p>
        </p:txBody>
      </p:sp>
    </p:spTree>
    <p:extLst>
      <p:ext uri="{BB962C8B-B14F-4D97-AF65-F5344CB8AC3E}">
        <p14:creationId xmlns:p14="http://schemas.microsoft.com/office/powerpoint/2010/main" val="2579222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2F380A8-313C-45D2-856D-44E491125A2B}"/>
              </a:ext>
            </a:extLst>
          </p:cNvPr>
          <p:cNvPicPr>
            <a:picLocks noGrp="1" noChangeAspect="1"/>
          </p:cNvPicPr>
          <p:nvPr>
            <p:ph idx="1"/>
          </p:nvPr>
        </p:nvPicPr>
        <p:blipFill>
          <a:blip r:embed="rId2"/>
          <a:stretch>
            <a:fillRect/>
          </a:stretch>
        </p:blipFill>
        <p:spPr>
          <a:xfrm>
            <a:off x="1669774" y="755686"/>
            <a:ext cx="3190461" cy="6372636"/>
          </a:xfrm>
          <a:prstGeom prst="rect">
            <a:avLst/>
          </a:prstGeom>
        </p:spPr>
      </p:pic>
      <p:graphicFrame>
        <p:nvGraphicFramePr>
          <p:cNvPr id="5" name="Table 4">
            <a:extLst>
              <a:ext uri="{FF2B5EF4-FFF2-40B4-BE49-F238E27FC236}">
                <a16:creationId xmlns:a16="http://schemas.microsoft.com/office/drawing/2014/main" id="{5439D47C-753B-4A7A-87ED-4ED6E904A514}"/>
              </a:ext>
            </a:extLst>
          </p:cNvPr>
          <p:cNvGraphicFramePr>
            <a:graphicFrameLocks noGrp="1"/>
          </p:cNvGraphicFramePr>
          <p:nvPr/>
        </p:nvGraphicFramePr>
        <p:xfrm>
          <a:off x="6340035" y="928566"/>
          <a:ext cx="4758659" cy="5779020"/>
        </p:xfrm>
        <a:graphic>
          <a:graphicData uri="http://schemas.openxmlformats.org/drawingml/2006/table">
            <a:tbl>
              <a:tblPr/>
              <a:tblGrid>
                <a:gridCol w="928518">
                  <a:extLst>
                    <a:ext uri="{9D8B030D-6E8A-4147-A177-3AD203B41FA5}">
                      <a16:colId xmlns:a16="http://schemas.microsoft.com/office/drawing/2014/main" val="4053131275"/>
                    </a:ext>
                  </a:extLst>
                </a:gridCol>
                <a:gridCol w="2901623">
                  <a:extLst>
                    <a:ext uri="{9D8B030D-6E8A-4147-A177-3AD203B41FA5}">
                      <a16:colId xmlns:a16="http://schemas.microsoft.com/office/drawing/2014/main" val="1056565603"/>
                    </a:ext>
                  </a:extLst>
                </a:gridCol>
                <a:gridCol w="928518">
                  <a:extLst>
                    <a:ext uri="{9D8B030D-6E8A-4147-A177-3AD203B41FA5}">
                      <a16:colId xmlns:a16="http://schemas.microsoft.com/office/drawing/2014/main" val="3719837355"/>
                    </a:ext>
                  </a:extLst>
                </a:gridCol>
              </a:tblGrid>
              <a:tr h="155113">
                <a:tc>
                  <a:txBody>
                    <a:bodyPr/>
                    <a:lstStyle/>
                    <a:p>
                      <a:pPr algn="ctr" fontAlgn="b"/>
                      <a:r>
                        <a:rPr lang="en-US" sz="1100" b="0" i="0" u="none" strike="noStrike" dirty="0">
                          <a:solidFill>
                            <a:srgbClr val="000000"/>
                          </a:solidFill>
                          <a:effectLst/>
                          <a:latin typeface="Calibri" panose="020F0502020204030204" pitchFamily="34" charset="0"/>
                        </a:rPr>
                        <a:t>Run</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100" b="0" i="0" u="none" strike="noStrike" dirty="0">
                          <a:solidFill>
                            <a:srgbClr val="000000"/>
                          </a:solidFill>
                          <a:effectLst/>
                          <a:latin typeface="Calibri" panose="020F0502020204030204" pitchFamily="34" charset="0"/>
                        </a:rPr>
                        <a:t>Treatment</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panose="020F0502020204030204" pitchFamily="34" charset="0"/>
                        </a:rPr>
                        <a:t>CLUSTER_ID</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2320275"/>
                  </a:ext>
                </a:extLst>
              </a:tr>
              <a:tr h="155113">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2-methyl-2,4-pentanediol</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199327447"/>
                  </a:ext>
                </a:extLst>
              </a:tr>
              <a:tr h="134752">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6,2 FTOH</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366851694"/>
                  </a:ext>
                </a:extLst>
              </a:tr>
              <a:tr h="134752">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6,2 </a:t>
                      </a:r>
                      <a:r>
                        <a:rPr lang="en-US" sz="1100" b="0" i="0" u="none" strike="noStrike" dirty="0" err="1">
                          <a:solidFill>
                            <a:srgbClr val="000000"/>
                          </a:solidFill>
                          <a:effectLst/>
                          <a:latin typeface="Calibri" panose="020F0502020204030204" pitchFamily="34" charset="0"/>
                        </a:rPr>
                        <a:t>methylacrylate</a:t>
                      </a:r>
                      <a:endParaRPr lang="en-US" sz="1100" b="0" i="0" u="none" strike="noStrike" dirty="0">
                        <a:solidFill>
                          <a:srgbClr val="000000"/>
                        </a:solidFill>
                        <a:effectLst/>
                        <a:latin typeface="Calibri" panose="020F0502020204030204" pitchFamily="34" charset="0"/>
                      </a:endParaRP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172515604"/>
                  </a:ext>
                </a:extLst>
              </a:tr>
              <a:tr h="231236">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2-(2-Butoxyethoxy)ethanol</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92879407"/>
                  </a:ext>
                </a:extLst>
              </a:tr>
              <a:tr h="155113">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a:solidFill>
                            <a:srgbClr val="000000"/>
                          </a:solidFill>
                          <a:effectLst/>
                          <a:latin typeface="Calibri" panose="020F0502020204030204" pitchFamily="34" charset="0"/>
                        </a:rPr>
                        <a:t>Laurylamidopropyl betaine</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344833565"/>
                  </a:ext>
                </a:extLst>
              </a:tr>
              <a:tr h="134752">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PEG</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519961029"/>
                  </a:ext>
                </a:extLst>
              </a:tr>
              <a:tr h="134752">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dirty="0" err="1">
                          <a:solidFill>
                            <a:srgbClr val="000000"/>
                          </a:solidFill>
                          <a:effectLst/>
                          <a:latin typeface="Calibri" panose="020F0502020204030204" pitchFamily="34" charset="0"/>
                        </a:rPr>
                        <a:t>PFHpA</a:t>
                      </a:r>
                      <a:r>
                        <a:rPr lang="en-US" sz="1100" b="0" i="0" u="none" strike="noStrike" dirty="0">
                          <a:solidFill>
                            <a:srgbClr val="000000"/>
                          </a:solidFill>
                          <a:effectLst/>
                          <a:latin typeface="Calibri" panose="020F0502020204030204" pitchFamily="34" charset="0"/>
                        </a:rPr>
                        <a:t> (C7)</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5043848"/>
                  </a:ext>
                </a:extLst>
              </a:tr>
              <a:tr h="134752">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l" fontAlgn="b"/>
                      <a:r>
                        <a:rPr lang="en-US" sz="1100" b="0" i="0" u="none" strike="noStrike" dirty="0">
                          <a:solidFill>
                            <a:srgbClr val="000000"/>
                          </a:solidFill>
                          <a:effectLst/>
                          <a:latin typeface="Calibri" panose="020F0502020204030204" pitchFamily="34" charset="0"/>
                        </a:rPr>
                        <a:t>Phenobarbital</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100" b="0" i="0" u="none" strike="noStrike" dirty="0">
                          <a:solidFill>
                            <a:srgbClr val="000000"/>
                          </a:solidFill>
                          <a:effectLst/>
                          <a:latin typeface="Calibri" panose="020F0502020204030204" pitchFamily="34" charset="0"/>
                        </a:rPr>
                        <a:t>1</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199777933"/>
                  </a:ext>
                </a:extLst>
              </a:tr>
              <a:tr h="264616">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en-US" sz="1100" b="0" i="0" u="none" strike="noStrike" dirty="0">
                          <a:solidFill>
                            <a:srgbClr val="000000"/>
                          </a:solidFill>
                          <a:effectLst/>
                          <a:latin typeface="Calibri" panose="020F0502020204030204" pitchFamily="34" charset="0"/>
                        </a:rPr>
                        <a:t>AFFF2-ANSULITE AFC-3MS 3% AFFF-CHEMGUARD</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1796349533"/>
                  </a:ext>
                </a:extLst>
              </a:tr>
              <a:tr h="264616">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en-US" sz="1100" b="0" i="0" u="none" strike="noStrike" dirty="0">
                          <a:solidFill>
                            <a:srgbClr val="000000"/>
                          </a:solidFill>
                          <a:effectLst/>
                          <a:latin typeface="Calibri" panose="020F0502020204030204" pitchFamily="34" charset="0"/>
                        </a:rPr>
                        <a:t>AFFF3-AER-O-WATER 3EM-C6 AFFF-TRIDOL</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3184548285"/>
                  </a:ext>
                </a:extLst>
              </a:tr>
              <a:tr h="155113">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en-US" sz="1100" b="0" i="0" u="none" strike="noStrike" dirty="0">
                          <a:solidFill>
                            <a:srgbClr val="000000"/>
                          </a:solidFill>
                          <a:effectLst/>
                          <a:latin typeface="Calibri" panose="020F0502020204030204" pitchFamily="34" charset="0"/>
                        </a:rPr>
                        <a:t>AFFF4-PHOS-CHEK 3% AFFF MILSPEC</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4273847337"/>
                  </a:ext>
                </a:extLst>
              </a:tr>
              <a:tr h="134752">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en-US" sz="1100" b="0" i="0" u="none" strike="noStrike" dirty="0">
                          <a:solidFill>
                            <a:srgbClr val="000000"/>
                          </a:solidFill>
                          <a:effectLst/>
                          <a:latin typeface="Calibri" panose="020F0502020204030204" pitchFamily="34" charset="0"/>
                        </a:rPr>
                        <a:t>AFFF5-FOMTEC</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3716227498"/>
                  </a:ext>
                </a:extLst>
              </a:tr>
              <a:tr h="264616">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en-US" sz="1100" b="0" i="0" u="none" strike="noStrike" dirty="0">
                          <a:solidFill>
                            <a:srgbClr val="000000"/>
                          </a:solidFill>
                          <a:effectLst/>
                          <a:latin typeface="Calibri" panose="020F0502020204030204" pitchFamily="34" charset="0"/>
                        </a:rPr>
                        <a:t>CHEMGUARD S550 PFAS mixture with PEG</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30872693"/>
                  </a:ext>
                </a:extLst>
              </a:tr>
              <a:tr h="134752">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en-US" sz="1100" b="0" i="0" u="none" strike="noStrike" dirty="0">
                          <a:solidFill>
                            <a:srgbClr val="000000"/>
                          </a:solidFill>
                          <a:effectLst/>
                          <a:latin typeface="Calibri" panose="020F0502020204030204" pitchFamily="34" charset="0"/>
                        </a:rPr>
                        <a:t>Cyclosporine A</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1616960465"/>
                  </a:ext>
                </a:extLst>
              </a:tr>
              <a:tr h="134752">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en-US" sz="1100" b="0" i="0" u="none" strike="noStrike" dirty="0">
                          <a:solidFill>
                            <a:srgbClr val="000000"/>
                          </a:solidFill>
                          <a:effectLst/>
                          <a:latin typeface="Calibri" panose="020F0502020204030204" pitchFamily="34" charset="0"/>
                        </a:rPr>
                        <a:t>PFDA</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2020329286"/>
                  </a:ext>
                </a:extLst>
              </a:tr>
              <a:tr h="134752">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en-US" sz="1100" b="0" i="0" u="none" strike="noStrike" dirty="0">
                          <a:solidFill>
                            <a:srgbClr val="000000"/>
                          </a:solidFill>
                          <a:effectLst/>
                          <a:latin typeface="Calibri" panose="020F0502020204030204" pitchFamily="34" charset="0"/>
                        </a:rPr>
                        <a:t>PFOA</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2318988382"/>
                  </a:ext>
                </a:extLst>
              </a:tr>
              <a:tr h="155113">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en-US" sz="1100" b="0" i="0" u="none" strike="noStrike" dirty="0">
                          <a:solidFill>
                            <a:srgbClr val="000000"/>
                          </a:solidFill>
                          <a:effectLst/>
                          <a:latin typeface="Calibri" panose="020F0502020204030204" pitchFamily="34" charset="0"/>
                        </a:rPr>
                        <a:t>Pooled AFFF of qualified products</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340299251"/>
                  </a:ext>
                </a:extLst>
              </a:tr>
              <a:tr h="134752">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l" fontAlgn="b"/>
                      <a:r>
                        <a:rPr lang="en-US" sz="1100" b="0" i="0" u="none" strike="noStrike" dirty="0">
                          <a:solidFill>
                            <a:srgbClr val="000000"/>
                          </a:solidFill>
                          <a:effectLst/>
                          <a:latin typeface="Calibri" panose="020F0502020204030204" pitchFamily="34" charset="0"/>
                        </a:rPr>
                        <a:t>SOS</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4199025881"/>
                  </a:ext>
                </a:extLst>
              </a:tr>
              <a:tr h="134752">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6,2 FTS</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a:solidFill>
                            <a:srgbClr val="000000"/>
                          </a:solidFill>
                          <a:effectLst/>
                          <a:latin typeface="Calibri" panose="020F0502020204030204" pitchFamily="34" charset="0"/>
                        </a:rPr>
                        <a:t>3</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2000352246"/>
                  </a:ext>
                </a:extLst>
              </a:tr>
              <a:tr h="155113">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4:2 Fluorotelomer sulfonic acid</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2643047278"/>
                  </a:ext>
                </a:extLst>
              </a:tr>
              <a:tr h="134752">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8:2 FTOH</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2888981475"/>
                  </a:ext>
                </a:extLst>
              </a:tr>
              <a:tr h="231236">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AFFF1-ARCTIC 3% MIL-SPEC AFFF-Solberg</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2867658766"/>
                  </a:ext>
                </a:extLst>
              </a:tr>
              <a:tr h="134752">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Omeprazole</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106077835"/>
                  </a:ext>
                </a:extLst>
              </a:tr>
              <a:tr h="134752">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PFBS</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909726033"/>
                  </a:ext>
                </a:extLst>
              </a:tr>
              <a:tr h="134752">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err="1">
                          <a:solidFill>
                            <a:srgbClr val="000000"/>
                          </a:solidFill>
                          <a:effectLst/>
                          <a:latin typeface="Calibri" panose="020F0502020204030204" pitchFamily="34" charset="0"/>
                        </a:rPr>
                        <a:t>PFHpS</a:t>
                      </a:r>
                      <a:r>
                        <a:rPr lang="en-US" sz="1100" b="0" i="0" u="none" strike="noStrike" dirty="0">
                          <a:solidFill>
                            <a:srgbClr val="000000"/>
                          </a:solidFill>
                          <a:effectLst/>
                          <a:latin typeface="Calibri" panose="020F0502020204030204" pitchFamily="34" charset="0"/>
                        </a:rPr>
                        <a:t> (C7)</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3328976908"/>
                  </a:ext>
                </a:extLst>
              </a:tr>
              <a:tr h="134752">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err="1">
                          <a:solidFill>
                            <a:srgbClr val="000000"/>
                          </a:solidFill>
                          <a:effectLst/>
                          <a:latin typeface="Calibri" panose="020F0502020204030204" pitchFamily="34" charset="0"/>
                        </a:rPr>
                        <a:t>PFHxA</a:t>
                      </a:r>
                      <a:endParaRPr lang="en-US" sz="1100" b="0" i="0" u="none" strike="noStrike" dirty="0">
                        <a:solidFill>
                          <a:srgbClr val="000000"/>
                        </a:solidFill>
                        <a:effectLst/>
                        <a:latin typeface="Calibri" panose="020F0502020204030204" pitchFamily="34" charset="0"/>
                      </a:endParaRP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3432686309"/>
                  </a:ext>
                </a:extLst>
              </a:tr>
              <a:tr h="134752">
                <a:tc>
                  <a:txBody>
                    <a:bodyPr/>
                    <a:lstStyle/>
                    <a:p>
                      <a:pPr algn="ctr" fontAlgn="b"/>
                      <a:r>
                        <a:rPr lang="en-US" sz="1100" b="0" i="0" u="none" strike="noStrike">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err="1">
                          <a:solidFill>
                            <a:srgbClr val="000000"/>
                          </a:solidFill>
                          <a:effectLst/>
                          <a:latin typeface="Calibri" panose="020F0502020204030204" pitchFamily="34" charset="0"/>
                        </a:rPr>
                        <a:t>PFHxSK</a:t>
                      </a:r>
                      <a:endParaRPr lang="en-US" sz="1100" b="0" i="0" u="none" strike="noStrike" dirty="0">
                        <a:solidFill>
                          <a:srgbClr val="000000"/>
                        </a:solidFill>
                        <a:effectLst/>
                        <a:latin typeface="Calibri" panose="020F0502020204030204" pitchFamily="34" charset="0"/>
                      </a:endParaRP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2261403796"/>
                  </a:ext>
                </a:extLst>
              </a:tr>
              <a:tr h="134752">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PFNA</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571285014"/>
                  </a:ext>
                </a:extLst>
              </a:tr>
              <a:tr h="134752">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PFOS</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487289651"/>
                  </a:ext>
                </a:extLst>
              </a:tr>
              <a:tr h="134752">
                <a:tc>
                  <a:txBody>
                    <a:bodyPr/>
                    <a:lstStyle/>
                    <a:p>
                      <a:pPr algn="ctr" fontAlgn="b"/>
                      <a:r>
                        <a:rPr lang="en-US" sz="1100" b="0" i="0" u="none" strike="noStrike" dirty="0">
                          <a:solidFill>
                            <a:srgbClr val="000000"/>
                          </a:solidFill>
                          <a:effectLst/>
                          <a:latin typeface="Calibri" panose="020F0502020204030204" pitchFamily="34" charset="0"/>
                        </a:rPr>
                        <a:t>2</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en-US" sz="1100" b="0" i="0" u="none" strike="noStrike" dirty="0">
                          <a:solidFill>
                            <a:srgbClr val="000000"/>
                          </a:solidFill>
                          <a:effectLst/>
                          <a:latin typeface="Calibri" panose="020F0502020204030204" pitchFamily="34" charset="0"/>
                        </a:rPr>
                        <a:t>Wyeth-14643</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100" b="0" i="0" u="none" strike="noStrike" dirty="0">
                          <a:solidFill>
                            <a:srgbClr val="000000"/>
                          </a:solidFill>
                          <a:effectLst/>
                          <a:latin typeface="Calibri" panose="020F0502020204030204" pitchFamily="34" charset="0"/>
                        </a:rPr>
                        <a:t>3</a:t>
                      </a:r>
                    </a:p>
                  </a:txBody>
                  <a:tcPr marL="6310" marR="6310" marT="631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480357127"/>
                  </a:ext>
                </a:extLst>
              </a:tr>
            </a:tbl>
          </a:graphicData>
        </a:graphic>
      </p:graphicFrame>
      <p:sp>
        <p:nvSpPr>
          <p:cNvPr id="6" name="Title 2">
            <a:extLst>
              <a:ext uri="{FF2B5EF4-FFF2-40B4-BE49-F238E27FC236}">
                <a16:creationId xmlns:a16="http://schemas.microsoft.com/office/drawing/2014/main" id="{E97FE692-495A-4DC6-9EB7-0B97B93CDE82}"/>
              </a:ext>
            </a:extLst>
          </p:cNvPr>
          <p:cNvSpPr>
            <a:spLocks noGrp="1"/>
          </p:cNvSpPr>
          <p:nvPr>
            <p:ph type="title"/>
          </p:nvPr>
        </p:nvSpPr>
        <p:spPr>
          <a:xfrm>
            <a:off x="914400" y="150414"/>
            <a:ext cx="10363200" cy="817561"/>
          </a:xfrm>
        </p:spPr>
        <p:txBody>
          <a:bodyPr/>
          <a:lstStyle/>
          <a:p>
            <a:r>
              <a:rPr lang="en-US" dirty="0"/>
              <a:t>MAR2: Chemical Clusters (Run2)</a:t>
            </a:r>
          </a:p>
        </p:txBody>
      </p:sp>
    </p:spTree>
    <p:extLst>
      <p:ext uri="{BB962C8B-B14F-4D97-AF65-F5344CB8AC3E}">
        <p14:creationId xmlns:p14="http://schemas.microsoft.com/office/powerpoint/2010/main" val="33414264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834ED3E3-B577-465B-AE7B-93DA036956C8}"/>
              </a:ext>
            </a:extLst>
          </p:cNvPr>
          <p:cNvGraphicFramePr>
            <a:graphicFrameLocks noGrp="1"/>
          </p:cNvGraphicFramePr>
          <p:nvPr>
            <p:ph idx="1"/>
          </p:nvPr>
        </p:nvGraphicFramePr>
        <p:xfrm>
          <a:off x="5347252" y="279961"/>
          <a:ext cx="6768547" cy="6269474"/>
        </p:xfrm>
        <a:graphic>
          <a:graphicData uri="http://schemas.openxmlformats.org/drawingml/2006/table">
            <a:tbl>
              <a:tblPr/>
              <a:tblGrid>
                <a:gridCol w="3921734">
                  <a:extLst>
                    <a:ext uri="{9D8B030D-6E8A-4147-A177-3AD203B41FA5}">
                      <a16:colId xmlns:a16="http://schemas.microsoft.com/office/drawing/2014/main" val="3780526635"/>
                    </a:ext>
                  </a:extLst>
                </a:gridCol>
                <a:gridCol w="1485153">
                  <a:extLst>
                    <a:ext uri="{9D8B030D-6E8A-4147-A177-3AD203B41FA5}">
                      <a16:colId xmlns:a16="http://schemas.microsoft.com/office/drawing/2014/main" val="1165687683"/>
                    </a:ext>
                  </a:extLst>
                </a:gridCol>
                <a:gridCol w="1361660">
                  <a:extLst>
                    <a:ext uri="{9D8B030D-6E8A-4147-A177-3AD203B41FA5}">
                      <a16:colId xmlns:a16="http://schemas.microsoft.com/office/drawing/2014/main" val="3079969614"/>
                    </a:ext>
                  </a:extLst>
                </a:gridCol>
              </a:tblGrid>
              <a:tr h="383285">
                <a:tc>
                  <a:txBody>
                    <a:bodyPr/>
                    <a:lstStyle/>
                    <a:p>
                      <a:pPr algn="l" fontAlgn="b"/>
                      <a:r>
                        <a:rPr lang="en-US" sz="1200" b="0" i="0" u="none" strike="noStrike" dirty="0">
                          <a:solidFill>
                            <a:srgbClr val="000000"/>
                          </a:solidFill>
                          <a:effectLst/>
                          <a:latin typeface="Calibri" panose="020F0502020204030204" pitchFamily="34" charset="0"/>
                        </a:rPr>
                        <a:t>Treatment</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CLUSTER_ID (Run1)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CLUSTER_ID (Run2)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1898157"/>
                  </a:ext>
                </a:extLst>
              </a:tr>
              <a:tr h="195101">
                <a:tc>
                  <a:txBody>
                    <a:bodyPr/>
                    <a:lstStyle/>
                    <a:p>
                      <a:pPr algn="l" fontAlgn="b"/>
                      <a:r>
                        <a:rPr lang="en-US" sz="1200" b="0" i="0" u="none" strike="noStrike" dirty="0">
                          <a:solidFill>
                            <a:srgbClr val="000000"/>
                          </a:solidFill>
                          <a:effectLst/>
                          <a:latin typeface="Calibri" panose="020F0502020204030204" pitchFamily="34" charset="0"/>
                        </a:rPr>
                        <a:t>2-(2-Butoxyethoxy)ethanol</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802265114"/>
                  </a:ext>
                </a:extLst>
              </a:tr>
              <a:tr h="195101">
                <a:tc>
                  <a:txBody>
                    <a:bodyPr/>
                    <a:lstStyle/>
                    <a:p>
                      <a:pPr algn="l" fontAlgn="b"/>
                      <a:r>
                        <a:rPr lang="en-US" sz="1200" b="0" i="0" u="none" strike="noStrike" dirty="0">
                          <a:solidFill>
                            <a:srgbClr val="000000"/>
                          </a:solidFill>
                          <a:effectLst/>
                          <a:latin typeface="Calibri" panose="020F0502020204030204" pitchFamily="34" charset="0"/>
                        </a:rPr>
                        <a:t>6,2 </a:t>
                      </a:r>
                      <a:r>
                        <a:rPr lang="en-US" sz="1200" b="0" i="0" u="none" strike="noStrike" dirty="0" err="1">
                          <a:solidFill>
                            <a:srgbClr val="000000"/>
                          </a:solidFill>
                          <a:effectLst/>
                          <a:latin typeface="Calibri" panose="020F0502020204030204" pitchFamily="34" charset="0"/>
                        </a:rPr>
                        <a:t>methylacrylate</a:t>
                      </a:r>
                      <a:endParaRPr lang="en-US" sz="1200" b="0" i="0" u="none" strike="noStrike" dirty="0">
                        <a:solidFill>
                          <a:srgbClr val="000000"/>
                        </a:solidFill>
                        <a:effectLst/>
                        <a:latin typeface="Calibri" panose="020F0502020204030204" pitchFamily="34" charset="0"/>
                      </a:endParaRP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183132880"/>
                  </a:ext>
                </a:extLst>
              </a:tr>
              <a:tr h="195101">
                <a:tc>
                  <a:txBody>
                    <a:bodyPr/>
                    <a:lstStyle/>
                    <a:p>
                      <a:pPr algn="l" fontAlgn="b"/>
                      <a:r>
                        <a:rPr lang="en-US" sz="1200" b="0" i="0" u="none" strike="noStrike" dirty="0" err="1">
                          <a:solidFill>
                            <a:srgbClr val="000000"/>
                          </a:solidFill>
                          <a:effectLst/>
                          <a:latin typeface="Calibri" panose="020F0502020204030204" pitchFamily="34" charset="0"/>
                        </a:rPr>
                        <a:t>Laurylamidopropyl</a:t>
                      </a:r>
                      <a:r>
                        <a:rPr lang="en-US" sz="1200" b="0" i="0" u="none" strike="noStrike" dirty="0">
                          <a:solidFill>
                            <a:srgbClr val="000000"/>
                          </a:solidFill>
                          <a:effectLst/>
                          <a:latin typeface="Calibri" panose="020F0502020204030204" pitchFamily="34" charset="0"/>
                        </a:rPr>
                        <a:t> betaine</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660529196"/>
                  </a:ext>
                </a:extLst>
              </a:tr>
              <a:tr h="195101">
                <a:tc>
                  <a:txBody>
                    <a:bodyPr/>
                    <a:lstStyle/>
                    <a:p>
                      <a:pPr algn="l" fontAlgn="b"/>
                      <a:r>
                        <a:rPr lang="en-US" sz="1200" b="0" i="0" u="none" strike="noStrike" dirty="0">
                          <a:solidFill>
                            <a:srgbClr val="000000"/>
                          </a:solidFill>
                          <a:effectLst/>
                          <a:latin typeface="Calibri" panose="020F0502020204030204" pitchFamily="34" charset="0"/>
                        </a:rPr>
                        <a:t>PEG</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967968546"/>
                  </a:ext>
                </a:extLst>
              </a:tr>
              <a:tr h="195101">
                <a:tc>
                  <a:txBody>
                    <a:bodyPr/>
                    <a:lstStyle/>
                    <a:p>
                      <a:pPr algn="l" fontAlgn="b"/>
                      <a:r>
                        <a:rPr lang="en-US" sz="1200" b="0" i="0" u="none" strike="noStrike">
                          <a:solidFill>
                            <a:srgbClr val="000000"/>
                          </a:solidFill>
                          <a:effectLst/>
                          <a:latin typeface="Calibri" panose="020F0502020204030204" pitchFamily="34" charset="0"/>
                        </a:rPr>
                        <a:t>PFHpA (C7)</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05533253"/>
                  </a:ext>
                </a:extLst>
              </a:tr>
              <a:tr h="195101">
                <a:tc>
                  <a:txBody>
                    <a:bodyPr/>
                    <a:lstStyle/>
                    <a:p>
                      <a:pPr algn="l" fontAlgn="b"/>
                      <a:r>
                        <a:rPr lang="en-US" sz="1200" b="0" i="0" u="none" strike="noStrike" dirty="0">
                          <a:solidFill>
                            <a:srgbClr val="000000"/>
                          </a:solidFill>
                          <a:effectLst/>
                          <a:latin typeface="Calibri" panose="020F0502020204030204" pitchFamily="34" charset="0"/>
                        </a:rPr>
                        <a:t>Phenobarbital</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2290660763"/>
                  </a:ext>
                </a:extLst>
              </a:tr>
              <a:tr h="195101">
                <a:tc>
                  <a:txBody>
                    <a:bodyPr/>
                    <a:lstStyle/>
                    <a:p>
                      <a:pPr algn="l" fontAlgn="b"/>
                      <a:r>
                        <a:rPr lang="en-US" sz="1200" b="0" i="0" u="none" strike="noStrike" dirty="0">
                          <a:solidFill>
                            <a:srgbClr val="000000"/>
                          </a:solidFill>
                          <a:effectLst/>
                          <a:latin typeface="Calibri" panose="020F0502020204030204" pitchFamily="34" charset="0"/>
                        </a:rPr>
                        <a:t>SOS</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575521849"/>
                  </a:ext>
                </a:extLst>
              </a:tr>
              <a:tr h="199838">
                <a:tc>
                  <a:txBody>
                    <a:bodyPr/>
                    <a:lstStyle/>
                    <a:p>
                      <a:pPr algn="l" fontAlgn="b"/>
                      <a:r>
                        <a:rPr lang="en-US" sz="1200" b="0" i="0" u="none" strike="noStrike" dirty="0">
                          <a:solidFill>
                            <a:srgbClr val="000000"/>
                          </a:solidFill>
                          <a:effectLst/>
                          <a:latin typeface="Calibri" panose="020F0502020204030204" pitchFamily="34" charset="0"/>
                        </a:rPr>
                        <a:t>4:2 Fluorotelomer sulfonic acid</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311201450"/>
                  </a:ext>
                </a:extLst>
              </a:tr>
              <a:tr h="195101">
                <a:tc>
                  <a:txBody>
                    <a:bodyPr/>
                    <a:lstStyle/>
                    <a:p>
                      <a:pPr algn="l" fontAlgn="b"/>
                      <a:r>
                        <a:rPr lang="en-US" sz="1200" b="0" i="0" u="none" strike="noStrike" dirty="0">
                          <a:solidFill>
                            <a:srgbClr val="000000"/>
                          </a:solidFill>
                          <a:effectLst/>
                          <a:latin typeface="Calibri" panose="020F0502020204030204" pitchFamily="34" charset="0"/>
                        </a:rPr>
                        <a:t>8:2 FTOH</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2420869468"/>
                  </a:ext>
                </a:extLst>
              </a:tr>
              <a:tr h="199838">
                <a:tc>
                  <a:txBody>
                    <a:bodyPr/>
                    <a:lstStyle/>
                    <a:p>
                      <a:pPr algn="l" fontAlgn="b"/>
                      <a:r>
                        <a:rPr lang="en-US" sz="1200" b="0" i="0" u="none" strike="noStrike" dirty="0">
                          <a:solidFill>
                            <a:srgbClr val="000000"/>
                          </a:solidFill>
                          <a:effectLst/>
                          <a:latin typeface="Calibri" panose="020F0502020204030204" pitchFamily="34" charset="0"/>
                        </a:rPr>
                        <a:t>AFFF1-ARCTIC 3% MIL-SPEC AFFF-Solberg</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3413455919"/>
                  </a:ext>
                </a:extLst>
              </a:tr>
              <a:tr h="199838">
                <a:tc>
                  <a:txBody>
                    <a:bodyPr/>
                    <a:lstStyle/>
                    <a:p>
                      <a:pPr algn="l" fontAlgn="b"/>
                      <a:r>
                        <a:rPr lang="en-US" sz="1200" b="0" i="0" u="none" strike="noStrike" dirty="0">
                          <a:solidFill>
                            <a:srgbClr val="000000"/>
                          </a:solidFill>
                          <a:effectLst/>
                          <a:latin typeface="Calibri" panose="020F0502020204030204" pitchFamily="34" charset="0"/>
                        </a:rPr>
                        <a:t>AFFF2-ANSULITE AFC-3MS 3% AFFF-CHEMGUARD</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2801164051"/>
                  </a:ext>
                </a:extLst>
              </a:tr>
              <a:tr h="199838">
                <a:tc>
                  <a:txBody>
                    <a:bodyPr/>
                    <a:lstStyle/>
                    <a:p>
                      <a:pPr algn="l" fontAlgn="b"/>
                      <a:r>
                        <a:rPr lang="en-US" sz="1200" b="0" i="0" u="none" strike="noStrike" dirty="0">
                          <a:solidFill>
                            <a:srgbClr val="000000"/>
                          </a:solidFill>
                          <a:effectLst/>
                          <a:latin typeface="Calibri" panose="020F0502020204030204" pitchFamily="34" charset="0"/>
                        </a:rPr>
                        <a:t>AFFF3-AER-O-WATER 3EM-C6 AFFF-TRIDOL</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948302471"/>
                  </a:ext>
                </a:extLst>
              </a:tr>
              <a:tr h="199838">
                <a:tc>
                  <a:txBody>
                    <a:bodyPr/>
                    <a:lstStyle/>
                    <a:p>
                      <a:pPr algn="l" fontAlgn="b"/>
                      <a:r>
                        <a:rPr lang="en-US" sz="1200" b="0" i="0" u="none" strike="noStrike" dirty="0">
                          <a:solidFill>
                            <a:srgbClr val="000000"/>
                          </a:solidFill>
                          <a:effectLst/>
                          <a:latin typeface="Calibri" panose="020F0502020204030204" pitchFamily="34" charset="0"/>
                        </a:rPr>
                        <a:t>AFFF4-PHOS-CHEK 3% AFFF MILSPEC</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Calibri" panose="020F0502020204030204" pitchFamily="34" charset="0"/>
                        </a:rPr>
                        <a:t>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3283747017"/>
                  </a:ext>
                </a:extLst>
              </a:tr>
              <a:tr h="195101">
                <a:tc>
                  <a:txBody>
                    <a:bodyPr/>
                    <a:lstStyle/>
                    <a:p>
                      <a:pPr algn="l" fontAlgn="b"/>
                      <a:r>
                        <a:rPr lang="en-US" sz="1200" b="0" i="0" u="none" strike="noStrike" dirty="0">
                          <a:solidFill>
                            <a:srgbClr val="000000"/>
                          </a:solidFill>
                          <a:effectLst/>
                          <a:latin typeface="Calibri" panose="020F0502020204030204" pitchFamily="34" charset="0"/>
                        </a:rPr>
                        <a:t>AFFF5-FOMTEC</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200" b="0" i="0" u="none" strike="noStrike">
                          <a:solidFill>
                            <a:srgbClr val="000000"/>
                          </a:solidFill>
                          <a:effectLst/>
                          <a:latin typeface="Calibri" panose="020F0502020204030204" pitchFamily="34" charset="0"/>
                        </a:rPr>
                        <a:t>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242826324"/>
                  </a:ext>
                </a:extLst>
              </a:tr>
              <a:tr h="199838">
                <a:tc>
                  <a:txBody>
                    <a:bodyPr/>
                    <a:lstStyle/>
                    <a:p>
                      <a:pPr algn="l" fontAlgn="b"/>
                      <a:r>
                        <a:rPr lang="en-US" sz="1200" b="0" i="0" u="none" strike="noStrike" dirty="0">
                          <a:solidFill>
                            <a:srgbClr val="000000"/>
                          </a:solidFill>
                          <a:effectLst/>
                          <a:latin typeface="Calibri" panose="020F0502020204030204" pitchFamily="34" charset="0"/>
                        </a:rPr>
                        <a:t>CHEMGUARD S550 PFAS mixture with PEG</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2301373073"/>
                  </a:ext>
                </a:extLst>
              </a:tr>
              <a:tr h="195101">
                <a:tc>
                  <a:txBody>
                    <a:bodyPr/>
                    <a:lstStyle/>
                    <a:p>
                      <a:pPr algn="l" fontAlgn="b"/>
                      <a:r>
                        <a:rPr lang="en-US" sz="1200" b="0" i="0" u="none" strike="noStrike" dirty="0">
                          <a:solidFill>
                            <a:srgbClr val="000000"/>
                          </a:solidFill>
                          <a:effectLst/>
                          <a:latin typeface="Calibri" panose="020F0502020204030204" pitchFamily="34" charset="0"/>
                        </a:rPr>
                        <a:t>PFOA</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192864551"/>
                  </a:ext>
                </a:extLst>
              </a:tr>
              <a:tr h="199838">
                <a:tc>
                  <a:txBody>
                    <a:bodyPr/>
                    <a:lstStyle/>
                    <a:p>
                      <a:pPr algn="l" fontAlgn="b"/>
                      <a:r>
                        <a:rPr lang="en-US" sz="1200" b="0" i="0" u="none" strike="noStrike" dirty="0">
                          <a:solidFill>
                            <a:srgbClr val="000000"/>
                          </a:solidFill>
                          <a:effectLst/>
                          <a:latin typeface="Calibri" panose="020F0502020204030204" pitchFamily="34" charset="0"/>
                        </a:rPr>
                        <a:t>Pooled AFFF of qualified products</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830958948"/>
                  </a:ext>
                </a:extLst>
              </a:tr>
              <a:tr h="195101">
                <a:tc>
                  <a:txBody>
                    <a:bodyPr/>
                    <a:lstStyle/>
                    <a:p>
                      <a:pPr algn="l" fontAlgn="b"/>
                      <a:r>
                        <a:rPr lang="en-US" sz="1200" b="0" i="0" u="none" strike="noStrike">
                          <a:solidFill>
                            <a:srgbClr val="000000"/>
                          </a:solidFill>
                          <a:effectLst/>
                          <a:latin typeface="Calibri" panose="020F0502020204030204" pitchFamily="34" charset="0"/>
                        </a:rPr>
                        <a:t>2-methyl-2,4-pentanediol</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710159876"/>
                  </a:ext>
                </a:extLst>
              </a:tr>
              <a:tr h="195101">
                <a:tc>
                  <a:txBody>
                    <a:bodyPr/>
                    <a:lstStyle/>
                    <a:p>
                      <a:pPr algn="l" fontAlgn="b"/>
                      <a:r>
                        <a:rPr lang="en-US" sz="1200" b="0" i="0" u="none" strike="noStrike">
                          <a:solidFill>
                            <a:srgbClr val="000000"/>
                          </a:solidFill>
                          <a:effectLst/>
                          <a:latin typeface="Calibri" panose="020F0502020204030204" pitchFamily="34" charset="0"/>
                        </a:rPr>
                        <a:t>6,2 FTOH</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200" b="0" i="0" u="none" strike="noStrike" dirty="0">
                          <a:solidFill>
                            <a:srgbClr val="000000"/>
                          </a:solidFill>
                          <a:effectLst/>
                          <a:latin typeface="Calibri" panose="020F0502020204030204" pitchFamily="34" charset="0"/>
                        </a:rPr>
                        <a:t>1</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934688123"/>
                  </a:ext>
                </a:extLst>
              </a:tr>
              <a:tr h="195101">
                <a:tc>
                  <a:txBody>
                    <a:bodyPr/>
                    <a:lstStyle/>
                    <a:p>
                      <a:pPr algn="l" fontAlgn="b"/>
                      <a:r>
                        <a:rPr lang="en-US" sz="1200" b="0" i="0" u="none" strike="noStrike">
                          <a:solidFill>
                            <a:srgbClr val="000000"/>
                          </a:solidFill>
                          <a:effectLst/>
                          <a:latin typeface="Calibri" panose="020F0502020204030204" pitchFamily="34" charset="0"/>
                        </a:rPr>
                        <a:t>Cyclosporine A</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440083049"/>
                  </a:ext>
                </a:extLst>
              </a:tr>
              <a:tr h="195101">
                <a:tc>
                  <a:txBody>
                    <a:bodyPr/>
                    <a:lstStyle/>
                    <a:p>
                      <a:pPr algn="l" fontAlgn="b"/>
                      <a:r>
                        <a:rPr lang="en-US" sz="1200" b="0" i="0" u="none" strike="noStrike">
                          <a:solidFill>
                            <a:srgbClr val="000000"/>
                          </a:solidFill>
                          <a:effectLst/>
                          <a:latin typeface="Calibri" panose="020F0502020204030204" pitchFamily="34" charset="0"/>
                        </a:rPr>
                        <a:t>PFDA</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200" b="0" i="0" u="none" strike="noStrike" dirty="0">
                          <a:solidFill>
                            <a:srgbClr val="000000"/>
                          </a:solidFill>
                          <a:effectLst/>
                          <a:latin typeface="Calibri" panose="020F0502020204030204" pitchFamily="34" charset="0"/>
                        </a:rPr>
                        <a:t>2</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9999"/>
                    </a:solidFill>
                  </a:tcPr>
                </a:tc>
                <a:extLst>
                  <a:ext uri="{0D108BD9-81ED-4DB2-BD59-A6C34878D82A}">
                    <a16:rowId xmlns:a16="http://schemas.microsoft.com/office/drawing/2014/main" val="3788727503"/>
                  </a:ext>
                </a:extLst>
              </a:tr>
              <a:tr h="195101">
                <a:tc>
                  <a:txBody>
                    <a:bodyPr/>
                    <a:lstStyle/>
                    <a:p>
                      <a:pPr algn="l" fontAlgn="b"/>
                      <a:r>
                        <a:rPr lang="en-US" sz="1200" b="0" i="0" u="none" strike="noStrike">
                          <a:solidFill>
                            <a:srgbClr val="000000"/>
                          </a:solidFill>
                          <a:effectLst/>
                          <a:latin typeface="Calibri" panose="020F0502020204030204" pitchFamily="34" charset="0"/>
                        </a:rPr>
                        <a:t>6,2 FTS</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2274631449"/>
                  </a:ext>
                </a:extLst>
              </a:tr>
              <a:tr h="195101">
                <a:tc>
                  <a:txBody>
                    <a:bodyPr/>
                    <a:lstStyle/>
                    <a:p>
                      <a:pPr algn="l" fontAlgn="b"/>
                      <a:r>
                        <a:rPr lang="en-US" sz="1200" b="0" i="0" u="none" strike="noStrike">
                          <a:solidFill>
                            <a:srgbClr val="000000"/>
                          </a:solidFill>
                          <a:effectLst/>
                          <a:latin typeface="Calibri" panose="020F0502020204030204" pitchFamily="34" charset="0"/>
                        </a:rPr>
                        <a:t>Omeprazole</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785643122"/>
                  </a:ext>
                </a:extLst>
              </a:tr>
              <a:tr h="195101">
                <a:tc>
                  <a:txBody>
                    <a:bodyPr/>
                    <a:lstStyle/>
                    <a:p>
                      <a:pPr algn="l" fontAlgn="b"/>
                      <a:r>
                        <a:rPr lang="en-US" sz="1200" b="0" i="0" u="none" strike="noStrike">
                          <a:solidFill>
                            <a:srgbClr val="000000"/>
                          </a:solidFill>
                          <a:effectLst/>
                          <a:latin typeface="Calibri" panose="020F0502020204030204" pitchFamily="34" charset="0"/>
                        </a:rPr>
                        <a:t>PFBS</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2999037541"/>
                  </a:ext>
                </a:extLst>
              </a:tr>
              <a:tr h="195101">
                <a:tc>
                  <a:txBody>
                    <a:bodyPr/>
                    <a:lstStyle/>
                    <a:p>
                      <a:pPr algn="l" fontAlgn="b"/>
                      <a:r>
                        <a:rPr lang="en-US" sz="1200" b="0" i="0" u="none" strike="noStrike">
                          <a:solidFill>
                            <a:srgbClr val="000000"/>
                          </a:solidFill>
                          <a:effectLst/>
                          <a:latin typeface="Calibri" panose="020F0502020204030204" pitchFamily="34" charset="0"/>
                        </a:rPr>
                        <a:t>PFHpS (C7)</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2110271548"/>
                  </a:ext>
                </a:extLst>
              </a:tr>
              <a:tr h="195101">
                <a:tc>
                  <a:txBody>
                    <a:bodyPr/>
                    <a:lstStyle/>
                    <a:p>
                      <a:pPr algn="l" fontAlgn="b"/>
                      <a:r>
                        <a:rPr lang="en-US" sz="1200" b="0" i="0" u="none" strike="noStrike">
                          <a:solidFill>
                            <a:srgbClr val="000000"/>
                          </a:solidFill>
                          <a:effectLst/>
                          <a:latin typeface="Calibri" panose="020F0502020204030204" pitchFamily="34" charset="0"/>
                        </a:rPr>
                        <a:t>PFHxA</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3836461924"/>
                  </a:ext>
                </a:extLst>
              </a:tr>
              <a:tr h="195101">
                <a:tc>
                  <a:txBody>
                    <a:bodyPr/>
                    <a:lstStyle/>
                    <a:p>
                      <a:pPr algn="l" fontAlgn="b"/>
                      <a:r>
                        <a:rPr lang="en-US" sz="1200" b="0" i="0" u="none" strike="noStrike">
                          <a:solidFill>
                            <a:srgbClr val="000000"/>
                          </a:solidFill>
                          <a:effectLst/>
                          <a:latin typeface="Calibri" panose="020F0502020204030204" pitchFamily="34" charset="0"/>
                        </a:rPr>
                        <a:t>PFHxSK</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3933069767"/>
                  </a:ext>
                </a:extLst>
              </a:tr>
              <a:tr h="195101">
                <a:tc>
                  <a:txBody>
                    <a:bodyPr/>
                    <a:lstStyle/>
                    <a:p>
                      <a:pPr algn="l" fontAlgn="b"/>
                      <a:r>
                        <a:rPr lang="en-US" sz="1200" b="0" i="0" u="none" strike="noStrike">
                          <a:solidFill>
                            <a:srgbClr val="000000"/>
                          </a:solidFill>
                          <a:effectLst/>
                          <a:latin typeface="Calibri" panose="020F0502020204030204" pitchFamily="34" charset="0"/>
                        </a:rPr>
                        <a:t>PFNA</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4133638172"/>
                  </a:ext>
                </a:extLst>
              </a:tr>
              <a:tr h="195101">
                <a:tc>
                  <a:txBody>
                    <a:bodyPr/>
                    <a:lstStyle/>
                    <a:p>
                      <a:pPr algn="l" fontAlgn="b"/>
                      <a:r>
                        <a:rPr lang="en-US" sz="1200" b="0" i="0" u="none" strike="noStrike">
                          <a:solidFill>
                            <a:srgbClr val="000000"/>
                          </a:solidFill>
                          <a:effectLst/>
                          <a:latin typeface="Calibri" panose="020F0502020204030204" pitchFamily="34" charset="0"/>
                        </a:rPr>
                        <a:t>PFOS</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3589735162"/>
                  </a:ext>
                </a:extLst>
              </a:tr>
              <a:tr h="195101">
                <a:tc>
                  <a:txBody>
                    <a:bodyPr/>
                    <a:lstStyle/>
                    <a:p>
                      <a:pPr algn="l" fontAlgn="b"/>
                      <a:r>
                        <a:rPr lang="en-US" sz="1200" b="0" i="0" u="none" strike="noStrike">
                          <a:solidFill>
                            <a:srgbClr val="000000"/>
                          </a:solidFill>
                          <a:effectLst/>
                          <a:latin typeface="Calibri" panose="020F0502020204030204" pitchFamily="34" charset="0"/>
                        </a:rPr>
                        <a:t>Wyeth-14643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b"/>
                      <a:r>
                        <a:rPr lang="en-US" sz="1200" b="0" i="0" u="none" strike="noStrike" dirty="0">
                          <a:solidFill>
                            <a:srgbClr val="000000"/>
                          </a:solidFill>
                          <a:effectLst/>
                          <a:latin typeface="Calibri" panose="020F0502020204030204" pitchFamily="34" charset="0"/>
                        </a:rPr>
                        <a:t>3</a:t>
                      </a:r>
                    </a:p>
                  </a:txBody>
                  <a:tcPr marL="6723" marR="6723" marT="67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extLst>
                  <a:ext uri="{0D108BD9-81ED-4DB2-BD59-A6C34878D82A}">
                    <a16:rowId xmlns:a16="http://schemas.microsoft.com/office/drawing/2014/main" val="1269016278"/>
                  </a:ext>
                </a:extLst>
              </a:tr>
            </a:tbl>
          </a:graphicData>
        </a:graphic>
      </p:graphicFrame>
      <p:sp>
        <p:nvSpPr>
          <p:cNvPr id="5" name="Title 2">
            <a:extLst>
              <a:ext uri="{FF2B5EF4-FFF2-40B4-BE49-F238E27FC236}">
                <a16:creationId xmlns:a16="http://schemas.microsoft.com/office/drawing/2014/main" id="{2BB5236D-736B-4199-8851-B3077FE539B5}"/>
              </a:ext>
            </a:extLst>
          </p:cNvPr>
          <p:cNvSpPr>
            <a:spLocks noGrp="1"/>
          </p:cNvSpPr>
          <p:nvPr>
            <p:ph type="title"/>
          </p:nvPr>
        </p:nvSpPr>
        <p:spPr>
          <a:xfrm>
            <a:off x="914400" y="279961"/>
            <a:ext cx="2643809" cy="817561"/>
          </a:xfrm>
        </p:spPr>
        <p:txBody>
          <a:bodyPr>
            <a:normAutofit fontScale="90000"/>
          </a:bodyPr>
          <a:lstStyle/>
          <a:p>
            <a:r>
              <a:rPr lang="en-US" dirty="0"/>
              <a:t>Chemical Clusters across runs</a:t>
            </a:r>
          </a:p>
        </p:txBody>
      </p:sp>
      <p:pic>
        <p:nvPicPr>
          <p:cNvPr id="2" name="Picture 1">
            <a:extLst>
              <a:ext uri="{FF2B5EF4-FFF2-40B4-BE49-F238E27FC236}">
                <a16:creationId xmlns:a16="http://schemas.microsoft.com/office/drawing/2014/main" id="{BFF0146E-36AA-4784-AA7D-8F8A8FB4A62C}"/>
              </a:ext>
            </a:extLst>
          </p:cNvPr>
          <p:cNvPicPr>
            <a:picLocks noChangeAspect="1"/>
          </p:cNvPicPr>
          <p:nvPr/>
        </p:nvPicPr>
        <p:blipFill>
          <a:blip r:embed="rId2"/>
          <a:stretch>
            <a:fillRect/>
          </a:stretch>
        </p:blipFill>
        <p:spPr>
          <a:xfrm>
            <a:off x="87872" y="1850996"/>
            <a:ext cx="5134090" cy="2180230"/>
          </a:xfrm>
          <a:prstGeom prst="rect">
            <a:avLst/>
          </a:prstGeom>
        </p:spPr>
      </p:pic>
    </p:spTree>
    <p:extLst>
      <p:ext uri="{BB962C8B-B14F-4D97-AF65-F5344CB8AC3E}">
        <p14:creationId xmlns:p14="http://schemas.microsoft.com/office/powerpoint/2010/main" val="22366730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2">
            <a:lumMod val="25000"/>
            <a:lumOff val="75000"/>
          </a:schemeClr>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6DD29CF-4A4E-4D7B-888D-9E12AFA1C3A7}"/>
              </a:ext>
            </a:extLst>
          </p:cNvPr>
          <p:cNvSpPr>
            <a:spLocks noGrp="1"/>
          </p:cNvSpPr>
          <p:nvPr>
            <p:ph idx="1"/>
          </p:nvPr>
        </p:nvSpPr>
        <p:spPr>
          <a:xfrm>
            <a:off x="1524000" y="1447801"/>
            <a:ext cx="9144000" cy="2458278"/>
          </a:xfrm>
        </p:spPr>
        <p:txBody>
          <a:bodyPr>
            <a:normAutofit/>
          </a:bodyPr>
          <a:lstStyle/>
          <a:p>
            <a:pPr marL="0" indent="0" algn="ctr">
              <a:buNone/>
            </a:pPr>
            <a:r>
              <a:rPr lang="en-US" sz="12000" dirty="0">
                <a:solidFill>
                  <a:schemeClr val="tx1">
                    <a:lumMod val="50000"/>
                  </a:schemeClr>
                </a:solidFill>
              </a:rPr>
              <a:t>MDR-GSEA</a:t>
            </a:r>
          </a:p>
        </p:txBody>
      </p:sp>
    </p:spTree>
    <p:extLst>
      <p:ext uri="{BB962C8B-B14F-4D97-AF65-F5344CB8AC3E}">
        <p14:creationId xmlns:p14="http://schemas.microsoft.com/office/powerpoint/2010/main" val="39261381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ABD84BA-308E-4A20-A0E7-0C71EB9D8F2F}"/>
              </a:ext>
            </a:extLst>
          </p:cNvPr>
          <p:cNvSpPr>
            <a:spLocks noGrp="1"/>
          </p:cNvSpPr>
          <p:nvPr>
            <p:ph idx="1"/>
          </p:nvPr>
        </p:nvSpPr>
        <p:spPr/>
        <p:txBody>
          <a:bodyPr>
            <a:normAutofit/>
          </a:bodyPr>
          <a:lstStyle/>
          <a:p>
            <a:pPr marL="0" indent="0">
              <a:buNone/>
            </a:pPr>
            <a:r>
              <a:rPr lang="en-US" sz="2400" dirty="0">
                <a:solidFill>
                  <a:schemeClr val="tx1">
                    <a:lumMod val="50000"/>
                  </a:schemeClr>
                </a:solidFill>
              </a:rPr>
              <a:t>Goal: To find monotonically dose responsive genes/pathways for each chemical. </a:t>
            </a:r>
          </a:p>
          <a:p>
            <a:pPr marL="0" indent="0">
              <a:buNone/>
            </a:pPr>
            <a:endParaRPr lang="en-US" sz="2400" dirty="0">
              <a:solidFill>
                <a:schemeClr val="tx1">
                  <a:lumMod val="50000"/>
                </a:schemeClr>
              </a:solidFill>
            </a:endParaRPr>
          </a:p>
          <a:p>
            <a:pPr marL="0" indent="0">
              <a:buNone/>
            </a:pPr>
            <a:r>
              <a:rPr lang="en-US" sz="2400" dirty="0">
                <a:solidFill>
                  <a:schemeClr val="tx1">
                    <a:lumMod val="50000"/>
                  </a:schemeClr>
                </a:solidFill>
              </a:rPr>
              <a:t>All the genes are ranked based on their dose response.</a:t>
            </a:r>
          </a:p>
          <a:p>
            <a:pPr marL="0" indent="0">
              <a:buNone/>
            </a:pPr>
            <a:r>
              <a:rPr lang="en-US" sz="2400" dirty="0">
                <a:solidFill>
                  <a:schemeClr val="tx1">
                    <a:lumMod val="50000"/>
                  </a:schemeClr>
                </a:solidFill>
              </a:rPr>
              <a:t>This ranking is used for determining significantly enriched pathways.</a:t>
            </a:r>
          </a:p>
          <a:p>
            <a:pPr marL="0" indent="0">
              <a:buNone/>
            </a:pPr>
            <a:endParaRPr lang="en-US" sz="2400" dirty="0"/>
          </a:p>
          <a:p>
            <a:endParaRPr lang="en-US" sz="2400" dirty="0"/>
          </a:p>
        </p:txBody>
      </p:sp>
      <p:sp>
        <p:nvSpPr>
          <p:cNvPr id="3" name="Title 2">
            <a:extLst>
              <a:ext uri="{FF2B5EF4-FFF2-40B4-BE49-F238E27FC236}">
                <a16:creationId xmlns:a16="http://schemas.microsoft.com/office/drawing/2014/main" id="{1CC46AB5-07A4-4DD5-A1F3-2C1C01C2BB44}"/>
              </a:ext>
            </a:extLst>
          </p:cNvPr>
          <p:cNvSpPr>
            <a:spLocks noGrp="1"/>
          </p:cNvSpPr>
          <p:nvPr>
            <p:ph type="title"/>
          </p:nvPr>
        </p:nvSpPr>
        <p:spPr/>
        <p:txBody>
          <a:bodyPr/>
          <a:lstStyle/>
          <a:p>
            <a:r>
              <a:rPr lang="en-US" dirty="0"/>
              <a:t>MDR-GSEA</a:t>
            </a:r>
          </a:p>
        </p:txBody>
      </p:sp>
    </p:spTree>
    <p:extLst>
      <p:ext uri="{BB962C8B-B14F-4D97-AF65-F5344CB8AC3E}">
        <p14:creationId xmlns:p14="http://schemas.microsoft.com/office/powerpoint/2010/main" val="4989013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9485321F-CCF2-4BE8-B78A-3B45BD064F58}"/>
              </a:ext>
            </a:extLst>
          </p:cNvPr>
          <p:cNvGraphicFramePr>
            <a:graphicFrameLocks noGrp="1"/>
          </p:cNvGraphicFramePr>
          <p:nvPr>
            <p:ph idx="1"/>
            <p:extLst>
              <p:ext uri="{D42A27DB-BD31-4B8C-83A1-F6EECF244321}">
                <p14:modId xmlns:p14="http://schemas.microsoft.com/office/powerpoint/2010/main" val="4203197485"/>
              </p:ext>
            </p:extLst>
          </p:nvPr>
        </p:nvGraphicFramePr>
        <p:xfrm>
          <a:off x="1524000" y="1447800"/>
          <a:ext cx="9143997" cy="2966720"/>
        </p:xfrm>
        <a:graphic>
          <a:graphicData uri="http://schemas.openxmlformats.org/drawingml/2006/table">
            <a:tbl>
              <a:tblPr firstRow="1" bandRow="1">
                <a:tableStyleId>{5C22544A-7EE6-4342-B048-85BDC9FD1C3A}</a:tableStyleId>
              </a:tblPr>
              <a:tblGrid>
                <a:gridCol w="3047999">
                  <a:extLst>
                    <a:ext uri="{9D8B030D-6E8A-4147-A177-3AD203B41FA5}">
                      <a16:colId xmlns:a16="http://schemas.microsoft.com/office/drawing/2014/main" val="1656484294"/>
                    </a:ext>
                  </a:extLst>
                </a:gridCol>
                <a:gridCol w="3047999">
                  <a:extLst>
                    <a:ext uri="{9D8B030D-6E8A-4147-A177-3AD203B41FA5}">
                      <a16:colId xmlns:a16="http://schemas.microsoft.com/office/drawing/2014/main" val="1633130081"/>
                    </a:ext>
                  </a:extLst>
                </a:gridCol>
                <a:gridCol w="3047999">
                  <a:extLst>
                    <a:ext uri="{9D8B030D-6E8A-4147-A177-3AD203B41FA5}">
                      <a16:colId xmlns:a16="http://schemas.microsoft.com/office/drawing/2014/main" val="1140072208"/>
                    </a:ext>
                  </a:extLst>
                </a:gridCol>
              </a:tblGrid>
              <a:tr h="370840">
                <a:tc>
                  <a:txBody>
                    <a:bodyPr/>
                    <a:lstStyle/>
                    <a:p>
                      <a:pPr algn="ctr"/>
                      <a:r>
                        <a:rPr lang="en-US" dirty="0">
                          <a:solidFill>
                            <a:schemeClr val="bg1">
                              <a:lumMod val="95000"/>
                            </a:schemeClr>
                          </a:solidFill>
                        </a:rPr>
                        <a:t>Pathway set</a:t>
                      </a:r>
                    </a:p>
                  </a:txBody>
                  <a:tcPr/>
                </a:tc>
                <a:tc>
                  <a:txBody>
                    <a:bodyPr/>
                    <a:lstStyle/>
                    <a:p>
                      <a:pPr algn="ctr"/>
                      <a:r>
                        <a:rPr lang="en-US" dirty="0">
                          <a:solidFill>
                            <a:schemeClr val="bg1">
                              <a:lumMod val="95000"/>
                            </a:schemeClr>
                          </a:solidFill>
                        </a:rPr>
                        <a:t>Subset</a:t>
                      </a:r>
                    </a:p>
                  </a:txBody>
                  <a:tcPr/>
                </a:tc>
                <a:tc>
                  <a:txBody>
                    <a:bodyPr/>
                    <a:lstStyle/>
                    <a:p>
                      <a:pPr algn="ctr"/>
                      <a:r>
                        <a:rPr lang="en-US" dirty="0">
                          <a:solidFill>
                            <a:schemeClr val="bg1">
                              <a:lumMod val="95000"/>
                            </a:schemeClr>
                          </a:solidFill>
                        </a:rPr>
                        <a:t>#Pathways</a:t>
                      </a:r>
                    </a:p>
                  </a:txBody>
                  <a:tcPr/>
                </a:tc>
                <a:extLst>
                  <a:ext uri="{0D108BD9-81ED-4DB2-BD59-A6C34878D82A}">
                    <a16:rowId xmlns:a16="http://schemas.microsoft.com/office/drawing/2014/main" val="3374564258"/>
                  </a:ext>
                </a:extLst>
              </a:tr>
              <a:tr h="370840">
                <a:tc>
                  <a:txBody>
                    <a:bodyPr/>
                    <a:lstStyle/>
                    <a:p>
                      <a:pPr algn="ctr"/>
                      <a:r>
                        <a:rPr lang="en-US" dirty="0">
                          <a:solidFill>
                            <a:schemeClr val="tx1">
                              <a:lumMod val="50000"/>
                            </a:schemeClr>
                          </a:solidFill>
                        </a:rPr>
                        <a:t>C2-CP</a:t>
                      </a:r>
                    </a:p>
                  </a:txBody>
                  <a:tcPr/>
                </a:tc>
                <a:tc>
                  <a:txBody>
                    <a:bodyPr/>
                    <a:lstStyle/>
                    <a:p>
                      <a:pPr algn="ctr"/>
                      <a:r>
                        <a:rPr lang="en-US" dirty="0">
                          <a:solidFill>
                            <a:schemeClr val="tx1">
                              <a:lumMod val="50000"/>
                            </a:schemeClr>
                          </a:solidFill>
                        </a:rPr>
                        <a:t>PID</a:t>
                      </a:r>
                    </a:p>
                  </a:txBody>
                  <a:tcPr/>
                </a:tc>
                <a:tc>
                  <a:txBody>
                    <a:bodyPr/>
                    <a:lstStyle/>
                    <a:p>
                      <a:pPr algn="ctr"/>
                      <a:r>
                        <a:rPr lang="en-US" dirty="0">
                          <a:solidFill>
                            <a:schemeClr val="tx1">
                              <a:lumMod val="50000"/>
                            </a:schemeClr>
                          </a:solidFill>
                        </a:rPr>
                        <a:t>54</a:t>
                      </a:r>
                    </a:p>
                  </a:txBody>
                  <a:tcPr/>
                </a:tc>
                <a:extLst>
                  <a:ext uri="{0D108BD9-81ED-4DB2-BD59-A6C34878D82A}">
                    <a16:rowId xmlns:a16="http://schemas.microsoft.com/office/drawing/2014/main" val="2517622287"/>
                  </a:ext>
                </a:extLst>
              </a:tr>
              <a:tr h="370840">
                <a:tc>
                  <a:txBody>
                    <a:bodyPr/>
                    <a:lstStyle/>
                    <a:p>
                      <a:pPr algn="ctr"/>
                      <a:r>
                        <a:rPr lang="en-US" dirty="0">
                          <a:solidFill>
                            <a:schemeClr val="tx1">
                              <a:lumMod val="50000"/>
                            </a:schemeClr>
                          </a:solidFill>
                        </a:rPr>
                        <a:t>C2-CP</a:t>
                      </a:r>
                    </a:p>
                  </a:txBody>
                  <a:tcPr/>
                </a:tc>
                <a:tc>
                  <a:txBody>
                    <a:bodyPr/>
                    <a:lstStyle/>
                    <a:p>
                      <a:pPr algn="ctr"/>
                      <a:r>
                        <a:rPr lang="en-US" dirty="0">
                          <a:solidFill>
                            <a:schemeClr val="tx1">
                              <a:lumMod val="50000"/>
                            </a:schemeClr>
                          </a:solidFill>
                        </a:rPr>
                        <a:t>KEGG</a:t>
                      </a:r>
                    </a:p>
                  </a:txBody>
                  <a:tcPr/>
                </a:tc>
                <a:tc>
                  <a:txBody>
                    <a:bodyPr/>
                    <a:lstStyle/>
                    <a:p>
                      <a:pPr algn="ctr"/>
                      <a:r>
                        <a:rPr lang="en-US" dirty="0">
                          <a:solidFill>
                            <a:schemeClr val="tx1">
                              <a:lumMod val="50000"/>
                            </a:schemeClr>
                          </a:solidFill>
                        </a:rPr>
                        <a:t>181</a:t>
                      </a:r>
                    </a:p>
                  </a:txBody>
                  <a:tcPr/>
                </a:tc>
                <a:extLst>
                  <a:ext uri="{0D108BD9-81ED-4DB2-BD59-A6C34878D82A}">
                    <a16:rowId xmlns:a16="http://schemas.microsoft.com/office/drawing/2014/main" val="4040805466"/>
                  </a:ext>
                </a:extLst>
              </a:tr>
              <a:tr h="370840">
                <a:tc>
                  <a:txBody>
                    <a:bodyPr/>
                    <a:lstStyle/>
                    <a:p>
                      <a:pPr algn="ctr"/>
                      <a:r>
                        <a:rPr lang="en-US" dirty="0">
                          <a:solidFill>
                            <a:schemeClr val="tx1">
                              <a:lumMod val="50000"/>
                            </a:schemeClr>
                          </a:solidFill>
                        </a:rPr>
                        <a:t>C2-CP</a:t>
                      </a:r>
                    </a:p>
                  </a:txBody>
                  <a:tcPr/>
                </a:tc>
                <a:tc>
                  <a:txBody>
                    <a:bodyPr/>
                    <a:lstStyle/>
                    <a:p>
                      <a:pPr algn="ctr"/>
                      <a:r>
                        <a:rPr lang="en-US" dirty="0">
                          <a:solidFill>
                            <a:schemeClr val="tx1">
                              <a:lumMod val="50000"/>
                            </a:schemeClr>
                          </a:solidFill>
                        </a:rPr>
                        <a:t>REACTOME</a:t>
                      </a:r>
                    </a:p>
                  </a:txBody>
                  <a:tcPr/>
                </a:tc>
                <a:tc>
                  <a:txBody>
                    <a:bodyPr/>
                    <a:lstStyle/>
                    <a:p>
                      <a:pPr algn="ctr"/>
                      <a:r>
                        <a:rPr lang="en-US" dirty="0">
                          <a:solidFill>
                            <a:schemeClr val="tx1">
                              <a:lumMod val="50000"/>
                            </a:schemeClr>
                          </a:solidFill>
                        </a:rPr>
                        <a:t>1180</a:t>
                      </a:r>
                    </a:p>
                  </a:txBody>
                  <a:tcPr/>
                </a:tc>
                <a:extLst>
                  <a:ext uri="{0D108BD9-81ED-4DB2-BD59-A6C34878D82A}">
                    <a16:rowId xmlns:a16="http://schemas.microsoft.com/office/drawing/2014/main" val="1983170271"/>
                  </a:ext>
                </a:extLst>
              </a:tr>
              <a:tr h="370840">
                <a:tc>
                  <a:txBody>
                    <a:bodyPr/>
                    <a:lstStyle/>
                    <a:p>
                      <a:pPr algn="ctr"/>
                      <a:r>
                        <a:rPr lang="en-US" dirty="0">
                          <a:solidFill>
                            <a:schemeClr val="tx1">
                              <a:lumMod val="50000"/>
                            </a:schemeClr>
                          </a:solidFill>
                        </a:rPr>
                        <a:t>C2-CP</a:t>
                      </a:r>
                    </a:p>
                  </a:txBody>
                  <a:tcPr/>
                </a:tc>
                <a:tc>
                  <a:txBody>
                    <a:bodyPr/>
                    <a:lstStyle/>
                    <a:p>
                      <a:pPr algn="ctr"/>
                      <a:r>
                        <a:rPr lang="en-US" dirty="0">
                          <a:solidFill>
                            <a:schemeClr val="tx1">
                              <a:lumMod val="50000"/>
                            </a:schemeClr>
                          </a:solidFill>
                        </a:rPr>
                        <a:t>BIOCARTA</a:t>
                      </a:r>
                    </a:p>
                  </a:txBody>
                  <a:tcPr/>
                </a:tc>
                <a:tc>
                  <a:txBody>
                    <a:bodyPr/>
                    <a:lstStyle/>
                    <a:p>
                      <a:pPr algn="ctr"/>
                      <a:r>
                        <a:rPr lang="en-US" dirty="0">
                          <a:solidFill>
                            <a:schemeClr val="tx1">
                              <a:lumMod val="50000"/>
                            </a:schemeClr>
                          </a:solidFill>
                        </a:rPr>
                        <a:t>237</a:t>
                      </a:r>
                    </a:p>
                  </a:txBody>
                  <a:tcPr/>
                </a:tc>
                <a:extLst>
                  <a:ext uri="{0D108BD9-81ED-4DB2-BD59-A6C34878D82A}">
                    <a16:rowId xmlns:a16="http://schemas.microsoft.com/office/drawing/2014/main" val="2069216036"/>
                  </a:ext>
                </a:extLst>
              </a:tr>
              <a:tr h="370840">
                <a:tc>
                  <a:txBody>
                    <a:bodyPr/>
                    <a:lstStyle/>
                    <a:p>
                      <a:pPr algn="ctr"/>
                      <a:r>
                        <a:rPr lang="en-US" dirty="0">
                          <a:solidFill>
                            <a:schemeClr val="tx1">
                              <a:lumMod val="50000"/>
                            </a:schemeClr>
                          </a:solidFill>
                        </a:rPr>
                        <a:t>C2-CP</a:t>
                      </a:r>
                    </a:p>
                  </a:txBody>
                  <a:tcPr/>
                </a:tc>
                <a:tc>
                  <a:txBody>
                    <a:bodyPr/>
                    <a:lstStyle/>
                    <a:p>
                      <a:pPr algn="ctr"/>
                      <a:r>
                        <a:rPr lang="en-US" dirty="0">
                          <a:solidFill>
                            <a:schemeClr val="tx1">
                              <a:lumMod val="50000"/>
                            </a:schemeClr>
                          </a:solidFill>
                        </a:rPr>
                        <a:t>WIKIPATHWAYS</a:t>
                      </a:r>
                    </a:p>
                  </a:txBody>
                  <a:tcPr/>
                </a:tc>
                <a:tc>
                  <a:txBody>
                    <a:bodyPr/>
                    <a:lstStyle/>
                    <a:p>
                      <a:pPr algn="ctr"/>
                      <a:r>
                        <a:rPr lang="en-US" dirty="0">
                          <a:solidFill>
                            <a:schemeClr val="tx1">
                              <a:lumMod val="50000"/>
                            </a:schemeClr>
                          </a:solidFill>
                        </a:rPr>
                        <a:t>492</a:t>
                      </a:r>
                    </a:p>
                  </a:txBody>
                  <a:tcPr/>
                </a:tc>
                <a:extLst>
                  <a:ext uri="{0D108BD9-81ED-4DB2-BD59-A6C34878D82A}">
                    <a16:rowId xmlns:a16="http://schemas.microsoft.com/office/drawing/2014/main" val="3393654936"/>
                  </a:ext>
                </a:extLst>
              </a:tr>
              <a:tr h="370840">
                <a:tc>
                  <a:txBody>
                    <a:bodyPr/>
                    <a:lstStyle/>
                    <a:p>
                      <a:pPr algn="ctr"/>
                      <a:r>
                        <a:rPr lang="en-US" dirty="0">
                          <a:solidFill>
                            <a:schemeClr val="tx1">
                              <a:lumMod val="50000"/>
                            </a:schemeClr>
                          </a:solidFill>
                        </a:rPr>
                        <a:t>HALLMARK</a:t>
                      </a:r>
                    </a:p>
                  </a:txBody>
                  <a:tcPr/>
                </a:tc>
                <a:tc>
                  <a:txBody>
                    <a:bodyPr/>
                    <a:lstStyle/>
                    <a:p>
                      <a:pPr algn="ctr"/>
                      <a:endParaRPr lang="en-US" dirty="0">
                        <a:solidFill>
                          <a:schemeClr val="tx1">
                            <a:lumMod val="50000"/>
                          </a:schemeClr>
                        </a:solidFill>
                      </a:endParaRPr>
                    </a:p>
                  </a:txBody>
                  <a:tcPr/>
                </a:tc>
                <a:tc>
                  <a:txBody>
                    <a:bodyPr/>
                    <a:lstStyle/>
                    <a:p>
                      <a:pPr algn="ctr"/>
                      <a:r>
                        <a:rPr lang="en-US" dirty="0">
                          <a:solidFill>
                            <a:schemeClr val="tx1">
                              <a:lumMod val="50000"/>
                            </a:schemeClr>
                          </a:solidFill>
                        </a:rPr>
                        <a:t>50</a:t>
                      </a:r>
                    </a:p>
                  </a:txBody>
                  <a:tcPr/>
                </a:tc>
                <a:extLst>
                  <a:ext uri="{0D108BD9-81ED-4DB2-BD59-A6C34878D82A}">
                    <a16:rowId xmlns:a16="http://schemas.microsoft.com/office/drawing/2014/main" val="3523200751"/>
                  </a:ext>
                </a:extLst>
              </a:tr>
              <a:tr h="370840">
                <a:tc>
                  <a:txBody>
                    <a:bodyPr/>
                    <a:lstStyle/>
                    <a:p>
                      <a:pPr algn="ctr"/>
                      <a:r>
                        <a:rPr lang="en-US" b="1" dirty="0">
                          <a:solidFill>
                            <a:schemeClr val="tx1">
                              <a:lumMod val="50000"/>
                            </a:schemeClr>
                          </a:solidFill>
                        </a:rPr>
                        <a:t>TOTAL</a:t>
                      </a:r>
                    </a:p>
                  </a:txBody>
                  <a:tcPr/>
                </a:tc>
                <a:tc>
                  <a:txBody>
                    <a:bodyPr/>
                    <a:lstStyle/>
                    <a:p>
                      <a:pPr algn="ctr"/>
                      <a:endParaRPr lang="en-US" b="1" dirty="0">
                        <a:solidFill>
                          <a:schemeClr val="tx1">
                            <a:lumMod val="50000"/>
                          </a:schemeClr>
                        </a:solidFill>
                      </a:endParaRPr>
                    </a:p>
                  </a:txBody>
                  <a:tcPr/>
                </a:tc>
                <a:tc>
                  <a:txBody>
                    <a:bodyPr/>
                    <a:lstStyle/>
                    <a:p>
                      <a:pPr algn="ctr"/>
                      <a:r>
                        <a:rPr lang="en-US" b="1" dirty="0">
                          <a:solidFill>
                            <a:schemeClr val="tx1">
                              <a:lumMod val="50000"/>
                            </a:schemeClr>
                          </a:solidFill>
                        </a:rPr>
                        <a:t>2,194</a:t>
                      </a:r>
                    </a:p>
                  </a:txBody>
                  <a:tcPr/>
                </a:tc>
                <a:extLst>
                  <a:ext uri="{0D108BD9-81ED-4DB2-BD59-A6C34878D82A}">
                    <a16:rowId xmlns:a16="http://schemas.microsoft.com/office/drawing/2014/main" val="3334694856"/>
                  </a:ext>
                </a:extLst>
              </a:tr>
            </a:tbl>
          </a:graphicData>
        </a:graphic>
      </p:graphicFrame>
      <p:sp>
        <p:nvSpPr>
          <p:cNvPr id="3" name="Title 2">
            <a:extLst>
              <a:ext uri="{FF2B5EF4-FFF2-40B4-BE49-F238E27FC236}">
                <a16:creationId xmlns:a16="http://schemas.microsoft.com/office/drawing/2014/main" id="{4FF067D3-C700-4A0D-ACC2-7993ABE0F53C}"/>
              </a:ext>
            </a:extLst>
          </p:cNvPr>
          <p:cNvSpPr>
            <a:spLocks noGrp="1"/>
          </p:cNvSpPr>
          <p:nvPr>
            <p:ph type="title"/>
          </p:nvPr>
        </p:nvSpPr>
        <p:spPr/>
        <p:txBody>
          <a:bodyPr/>
          <a:lstStyle/>
          <a:p>
            <a:r>
              <a:rPr lang="en-US" dirty="0"/>
              <a:t>Pathway Definitions</a:t>
            </a:r>
          </a:p>
        </p:txBody>
      </p:sp>
      <p:sp>
        <p:nvSpPr>
          <p:cNvPr id="6" name="TextBox 5">
            <a:extLst>
              <a:ext uri="{FF2B5EF4-FFF2-40B4-BE49-F238E27FC236}">
                <a16:creationId xmlns:a16="http://schemas.microsoft.com/office/drawing/2014/main" id="{FA126FB1-8EBF-4B8A-B04D-6EE1594E8CA0}"/>
              </a:ext>
            </a:extLst>
          </p:cNvPr>
          <p:cNvSpPr txBox="1"/>
          <p:nvPr/>
        </p:nvSpPr>
        <p:spPr>
          <a:xfrm>
            <a:off x="1524000" y="4691270"/>
            <a:ext cx="9150647" cy="923330"/>
          </a:xfrm>
          <a:prstGeom prst="rect">
            <a:avLst/>
          </a:prstGeom>
          <a:noFill/>
        </p:spPr>
        <p:txBody>
          <a:bodyPr wrap="none" rtlCol="0">
            <a:spAutoFit/>
          </a:bodyPr>
          <a:lstStyle/>
          <a:p>
            <a:r>
              <a:rPr lang="en-US" dirty="0">
                <a:solidFill>
                  <a:schemeClr val="tx1">
                    <a:lumMod val="50000"/>
                  </a:schemeClr>
                </a:solidFill>
              </a:rPr>
              <a:t>C2-CP : Curated canonical pathways from </a:t>
            </a:r>
            <a:r>
              <a:rPr lang="en-US" dirty="0" err="1">
                <a:solidFill>
                  <a:schemeClr val="tx1">
                    <a:lumMod val="50000"/>
                  </a:schemeClr>
                </a:solidFill>
                <a:hlinkClick r:id="rId2"/>
              </a:rPr>
              <a:t>MSigDB</a:t>
            </a:r>
            <a:r>
              <a:rPr lang="en-US" dirty="0">
                <a:solidFill>
                  <a:schemeClr val="tx1">
                    <a:lumMod val="50000"/>
                  </a:schemeClr>
                </a:solidFill>
                <a:hlinkClick r:id="rId2"/>
              </a:rPr>
              <a:t> version 7.2</a:t>
            </a:r>
            <a:r>
              <a:rPr lang="en-US" dirty="0">
                <a:solidFill>
                  <a:schemeClr val="tx1">
                    <a:lumMod val="50000"/>
                  </a:schemeClr>
                </a:solidFill>
              </a:rPr>
              <a:t>. </a:t>
            </a:r>
          </a:p>
          <a:p>
            <a:endParaRPr lang="en-US" dirty="0">
              <a:solidFill>
                <a:schemeClr val="tx1">
                  <a:lumMod val="50000"/>
                </a:schemeClr>
              </a:solidFill>
            </a:endParaRPr>
          </a:p>
          <a:p>
            <a:r>
              <a:rPr lang="en-US" dirty="0">
                <a:solidFill>
                  <a:schemeClr val="tx1">
                    <a:lumMod val="50000"/>
                  </a:schemeClr>
                </a:solidFill>
              </a:rPr>
              <a:t>Pathways with 5 or more genes measured on the human S1500++ are used.</a:t>
            </a:r>
          </a:p>
        </p:txBody>
      </p:sp>
    </p:spTree>
    <p:extLst>
      <p:ext uri="{BB962C8B-B14F-4D97-AF65-F5344CB8AC3E}">
        <p14:creationId xmlns:p14="http://schemas.microsoft.com/office/powerpoint/2010/main" val="39691318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Chart, diagram&#10;&#10;Description automatically generated">
            <a:extLst>
              <a:ext uri="{FF2B5EF4-FFF2-40B4-BE49-F238E27FC236}">
                <a16:creationId xmlns:a16="http://schemas.microsoft.com/office/drawing/2014/main" id="{FF8A632F-67A5-4195-838B-64F117C065B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78813" y="-661720"/>
            <a:ext cx="9283148" cy="6962361"/>
          </a:xfrm>
        </p:spPr>
      </p:pic>
      <p:sp>
        <p:nvSpPr>
          <p:cNvPr id="3" name="Title 2">
            <a:extLst>
              <a:ext uri="{FF2B5EF4-FFF2-40B4-BE49-F238E27FC236}">
                <a16:creationId xmlns:a16="http://schemas.microsoft.com/office/drawing/2014/main" id="{BB3DFED4-0635-40CE-BA3B-1A785B9C9214}"/>
              </a:ext>
            </a:extLst>
          </p:cNvPr>
          <p:cNvSpPr>
            <a:spLocks noGrp="1"/>
          </p:cNvSpPr>
          <p:nvPr>
            <p:ph type="title"/>
          </p:nvPr>
        </p:nvSpPr>
        <p:spPr>
          <a:xfrm>
            <a:off x="218661" y="1572047"/>
            <a:ext cx="1540565" cy="817561"/>
          </a:xfrm>
        </p:spPr>
        <p:txBody>
          <a:bodyPr>
            <a:normAutofit fontScale="90000"/>
          </a:bodyPr>
          <a:lstStyle/>
          <a:p>
            <a:pPr algn="l"/>
            <a:r>
              <a:rPr lang="en-US" sz="1600" dirty="0"/>
              <a:t>Pathway Significance Criteria : NES&gt;=1.5, </a:t>
            </a:r>
            <a:r>
              <a:rPr lang="en-US" sz="1600" dirty="0" err="1"/>
              <a:t>pvalue</a:t>
            </a:r>
            <a:r>
              <a:rPr lang="en-US" sz="1600" dirty="0"/>
              <a:t>&lt;0.005</a:t>
            </a:r>
          </a:p>
        </p:txBody>
      </p:sp>
      <p:sp>
        <p:nvSpPr>
          <p:cNvPr id="6" name="TextBox 5">
            <a:extLst>
              <a:ext uri="{FF2B5EF4-FFF2-40B4-BE49-F238E27FC236}">
                <a16:creationId xmlns:a16="http://schemas.microsoft.com/office/drawing/2014/main" id="{8D588761-0895-471F-A0DE-FD618B6528A5}"/>
              </a:ext>
            </a:extLst>
          </p:cNvPr>
          <p:cNvSpPr txBox="1"/>
          <p:nvPr/>
        </p:nvSpPr>
        <p:spPr>
          <a:xfrm>
            <a:off x="993914" y="5503615"/>
            <a:ext cx="10653174" cy="830997"/>
          </a:xfrm>
          <a:prstGeom prst="rect">
            <a:avLst/>
          </a:prstGeom>
          <a:noFill/>
        </p:spPr>
        <p:txBody>
          <a:bodyPr wrap="square" rtlCol="0">
            <a:spAutoFit/>
          </a:bodyPr>
          <a:lstStyle/>
          <a:p>
            <a:r>
              <a:rPr lang="en-US" sz="1600" dirty="0">
                <a:solidFill>
                  <a:schemeClr val="tx1">
                    <a:lumMod val="50000"/>
                  </a:schemeClr>
                </a:solidFill>
              </a:rPr>
              <a:t>Hallmark pathways that are significantly dose responsive in several chemicals:</a:t>
            </a:r>
          </a:p>
          <a:p>
            <a:pPr marL="342900" indent="-342900">
              <a:buFont typeface="+mj-lt"/>
              <a:buAutoNum type="arabicPeriod"/>
            </a:pPr>
            <a:r>
              <a:rPr lang="en-US" sz="1600" dirty="0">
                <a:solidFill>
                  <a:schemeClr val="tx1">
                    <a:lumMod val="50000"/>
                  </a:schemeClr>
                </a:solidFill>
              </a:rPr>
              <a:t>Xenobiotic metabolism, Fatty acid metabolism and Peroxisome (UP in most chemicals)</a:t>
            </a:r>
          </a:p>
          <a:p>
            <a:pPr marL="342900" indent="-342900">
              <a:buFont typeface="+mj-lt"/>
              <a:buAutoNum type="arabicPeriod"/>
            </a:pPr>
            <a:r>
              <a:rPr lang="en-US" sz="1600" dirty="0">
                <a:solidFill>
                  <a:schemeClr val="tx1">
                    <a:lumMod val="50000"/>
                  </a:schemeClr>
                </a:solidFill>
              </a:rPr>
              <a:t>Epithelial mesenchymal transition, Myogenesis, Inflammatory response (DOWN)</a:t>
            </a:r>
          </a:p>
        </p:txBody>
      </p:sp>
      <p:sp>
        <p:nvSpPr>
          <p:cNvPr id="7" name="TextBox 6">
            <a:extLst>
              <a:ext uri="{FF2B5EF4-FFF2-40B4-BE49-F238E27FC236}">
                <a16:creationId xmlns:a16="http://schemas.microsoft.com/office/drawing/2014/main" id="{645D5753-74E1-4393-88B1-27F9E9403DA8}"/>
              </a:ext>
            </a:extLst>
          </p:cNvPr>
          <p:cNvSpPr txBox="1"/>
          <p:nvPr/>
        </p:nvSpPr>
        <p:spPr>
          <a:xfrm>
            <a:off x="218661" y="123277"/>
            <a:ext cx="6978552" cy="400110"/>
          </a:xfrm>
          <a:prstGeom prst="rect">
            <a:avLst/>
          </a:prstGeom>
          <a:noFill/>
        </p:spPr>
        <p:txBody>
          <a:bodyPr wrap="square" rtlCol="0">
            <a:spAutoFit/>
          </a:bodyPr>
          <a:lstStyle/>
          <a:p>
            <a:r>
              <a:rPr lang="en-US" sz="2000" b="1" dirty="0">
                <a:solidFill>
                  <a:schemeClr val="tx1">
                    <a:lumMod val="50000"/>
                  </a:schemeClr>
                </a:solidFill>
              </a:rPr>
              <a:t>Significantly enriched Hallmark Pathways</a:t>
            </a:r>
          </a:p>
        </p:txBody>
      </p:sp>
      <p:sp>
        <p:nvSpPr>
          <p:cNvPr id="2" name="TextBox 1">
            <a:extLst>
              <a:ext uri="{FF2B5EF4-FFF2-40B4-BE49-F238E27FC236}">
                <a16:creationId xmlns:a16="http://schemas.microsoft.com/office/drawing/2014/main" id="{A7F8E48F-E526-4698-ADCA-79A04B79B80E}"/>
              </a:ext>
            </a:extLst>
          </p:cNvPr>
          <p:cNvSpPr txBox="1"/>
          <p:nvPr/>
        </p:nvSpPr>
        <p:spPr>
          <a:xfrm>
            <a:off x="5984241" y="1044713"/>
            <a:ext cx="754911" cy="369332"/>
          </a:xfrm>
          <a:prstGeom prst="rect">
            <a:avLst/>
          </a:prstGeom>
          <a:solidFill>
            <a:srgbClr val="FF0000"/>
          </a:solidFill>
        </p:spPr>
        <p:txBody>
          <a:bodyPr wrap="square" rtlCol="0">
            <a:spAutoFit/>
          </a:bodyPr>
          <a:lstStyle/>
          <a:p>
            <a:pPr algn="ctr"/>
            <a:r>
              <a:rPr lang="en-US" dirty="0">
                <a:solidFill>
                  <a:schemeClr val="bg1"/>
                </a:solidFill>
              </a:rPr>
              <a:t>UP</a:t>
            </a:r>
          </a:p>
        </p:txBody>
      </p:sp>
      <p:sp>
        <p:nvSpPr>
          <p:cNvPr id="8" name="TextBox 7">
            <a:extLst>
              <a:ext uri="{FF2B5EF4-FFF2-40B4-BE49-F238E27FC236}">
                <a16:creationId xmlns:a16="http://schemas.microsoft.com/office/drawing/2014/main" id="{A720AF8D-AA89-4B61-BDD3-2BDFDCA504EB}"/>
              </a:ext>
            </a:extLst>
          </p:cNvPr>
          <p:cNvSpPr txBox="1"/>
          <p:nvPr/>
        </p:nvSpPr>
        <p:spPr>
          <a:xfrm>
            <a:off x="5948799" y="1605433"/>
            <a:ext cx="978864" cy="369332"/>
          </a:xfrm>
          <a:prstGeom prst="rect">
            <a:avLst/>
          </a:prstGeom>
          <a:solidFill>
            <a:srgbClr val="0000FF"/>
          </a:solidFill>
        </p:spPr>
        <p:txBody>
          <a:bodyPr wrap="square" rtlCol="0">
            <a:spAutoFit/>
          </a:bodyPr>
          <a:lstStyle/>
          <a:p>
            <a:pPr algn="ctr"/>
            <a:r>
              <a:rPr lang="en-US" dirty="0">
                <a:solidFill>
                  <a:schemeClr val="bg1"/>
                </a:solidFill>
              </a:rPr>
              <a:t>DOWN</a:t>
            </a:r>
          </a:p>
        </p:txBody>
      </p:sp>
      <p:sp>
        <p:nvSpPr>
          <p:cNvPr id="4" name="Rectangle 3">
            <a:extLst>
              <a:ext uri="{FF2B5EF4-FFF2-40B4-BE49-F238E27FC236}">
                <a16:creationId xmlns:a16="http://schemas.microsoft.com/office/drawing/2014/main" id="{A2C78BE9-C176-45B0-A469-AFA2E4621C7A}"/>
              </a:ext>
            </a:extLst>
          </p:cNvPr>
          <p:cNvSpPr/>
          <p:nvPr/>
        </p:nvSpPr>
        <p:spPr>
          <a:xfrm>
            <a:off x="1756996" y="449752"/>
            <a:ext cx="639845" cy="33429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DC60E92-B454-47EF-B954-D2E6E5098267}"/>
              </a:ext>
            </a:extLst>
          </p:cNvPr>
          <p:cNvSpPr/>
          <p:nvPr/>
        </p:nvSpPr>
        <p:spPr>
          <a:xfrm>
            <a:off x="6320387" y="353961"/>
            <a:ext cx="639845" cy="33429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7FCF484-6E36-4409-B992-581EA3F282D2}"/>
              </a:ext>
            </a:extLst>
          </p:cNvPr>
          <p:cNvSpPr txBox="1"/>
          <p:nvPr/>
        </p:nvSpPr>
        <p:spPr>
          <a:xfrm>
            <a:off x="1678813" y="801339"/>
            <a:ext cx="1092158" cy="461665"/>
          </a:xfrm>
          <a:prstGeom prst="rect">
            <a:avLst/>
          </a:prstGeom>
          <a:noFill/>
        </p:spPr>
        <p:txBody>
          <a:bodyPr wrap="none" rtlCol="0">
            <a:spAutoFit/>
          </a:bodyPr>
          <a:lstStyle/>
          <a:p>
            <a:r>
              <a:rPr lang="en-US" sz="2400" dirty="0">
                <a:solidFill>
                  <a:schemeClr val="tx1">
                    <a:lumMod val="50000"/>
                  </a:schemeClr>
                </a:solidFill>
              </a:rPr>
              <a:t>Run 1</a:t>
            </a:r>
          </a:p>
        </p:txBody>
      </p:sp>
      <p:sp>
        <p:nvSpPr>
          <p:cNvPr id="11" name="TextBox 10">
            <a:extLst>
              <a:ext uri="{FF2B5EF4-FFF2-40B4-BE49-F238E27FC236}">
                <a16:creationId xmlns:a16="http://schemas.microsoft.com/office/drawing/2014/main" id="{DDD94C22-F3FB-41E7-939B-A13E3F0B3640}"/>
              </a:ext>
            </a:extLst>
          </p:cNvPr>
          <p:cNvSpPr txBox="1"/>
          <p:nvPr/>
        </p:nvSpPr>
        <p:spPr>
          <a:xfrm>
            <a:off x="9145453" y="619771"/>
            <a:ext cx="1092158" cy="461665"/>
          </a:xfrm>
          <a:prstGeom prst="rect">
            <a:avLst/>
          </a:prstGeom>
          <a:noFill/>
        </p:spPr>
        <p:txBody>
          <a:bodyPr wrap="none" rtlCol="0">
            <a:spAutoFit/>
          </a:bodyPr>
          <a:lstStyle/>
          <a:p>
            <a:r>
              <a:rPr lang="en-US" sz="2400" dirty="0">
                <a:solidFill>
                  <a:schemeClr val="tx1">
                    <a:lumMod val="50000"/>
                  </a:schemeClr>
                </a:solidFill>
              </a:rPr>
              <a:t>Run 2</a:t>
            </a:r>
          </a:p>
        </p:txBody>
      </p:sp>
    </p:spTree>
    <p:extLst>
      <p:ext uri="{BB962C8B-B14F-4D97-AF65-F5344CB8AC3E}">
        <p14:creationId xmlns:p14="http://schemas.microsoft.com/office/powerpoint/2010/main" val="28585833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2">
            <a:lumMod val="25000"/>
            <a:lumOff val="75000"/>
          </a:schemeClr>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6DD29CF-4A4E-4D7B-888D-9E12AFA1C3A7}"/>
              </a:ext>
            </a:extLst>
          </p:cNvPr>
          <p:cNvSpPr>
            <a:spLocks noGrp="1"/>
          </p:cNvSpPr>
          <p:nvPr>
            <p:ph idx="1"/>
          </p:nvPr>
        </p:nvSpPr>
        <p:spPr>
          <a:xfrm>
            <a:off x="1524000" y="1447801"/>
            <a:ext cx="9144000" cy="2458278"/>
          </a:xfrm>
        </p:spPr>
        <p:txBody>
          <a:bodyPr>
            <a:normAutofit fontScale="62500" lnSpcReduction="20000"/>
          </a:bodyPr>
          <a:lstStyle/>
          <a:p>
            <a:pPr marL="0" indent="0" algn="ctr">
              <a:buNone/>
            </a:pPr>
            <a:r>
              <a:rPr lang="en-US" sz="12000" dirty="0">
                <a:solidFill>
                  <a:schemeClr val="tx1">
                    <a:lumMod val="50000"/>
                  </a:schemeClr>
                </a:solidFill>
              </a:rPr>
              <a:t>MDR-GSEA</a:t>
            </a:r>
          </a:p>
          <a:p>
            <a:pPr marL="0" indent="0" algn="ctr">
              <a:buNone/>
            </a:pPr>
            <a:r>
              <a:rPr lang="en-US" sz="12000" dirty="0">
                <a:solidFill>
                  <a:schemeClr val="tx1">
                    <a:lumMod val="50000"/>
                  </a:schemeClr>
                </a:solidFill>
              </a:rPr>
              <a:t>Gene-Level</a:t>
            </a:r>
          </a:p>
        </p:txBody>
      </p:sp>
    </p:spTree>
    <p:extLst>
      <p:ext uri="{BB962C8B-B14F-4D97-AF65-F5344CB8AC3E}">
        <p14:creationId xmlns:p14="http://schemas.microsoft.com/office/powerpoint/2010/main" val="10888755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8282DDB4-C00D-4994-BF47-E3B3EF8B5EE8}"/>
              </a:ext>
            </a:extLst>
          </p:cNvPr>
          <p:cNvGraphicFramePr>
            <a:graphicFrameLocks noGrp="1"/>
          </p:cNvGraphicFramePr>
          <p:nvPr>
            <p:ph idx="1"/>
          </p:nvPr>
        </p:nvGraphicFramePr>
        <p:xfrm>
          <a:off x="1152939" y="1097522"/>
          <a:ext cx="10485783" cy="5293339"/>
        </p:xfrm>
        <a:graphic>
          <a:graphicData uri="http://schemas.openxmlformats.org/drawingml/2006/chart">
            <c:chart xmlns:c="http://schemas.openxmlformats.org/drawingml/2006/chart" xmlns:r="http://schemas.openxmlformats.org/officeDocument/2006/relationships" r:id="rId2"/>
          </a:graphicData>
        </a:graphic>
      </p:graphicFrame>
      <p:sp>
        <p:nvSpPr>
          <p:cNvPr id="5" name="Title 2">
            <a:extLst>
              <a:ext uri="{FF2B5EF4-FFF2-40B4-BE49-F238E27FC236}">
                <a16:creationId xmlns:a16="http://schemas.microsoft.com/office/drawing/2014/main" id="{C65AFF5C-5AEC-4306-BE20-708186117ECB}"/>
              </a:ext>
            </a:extLst>
          </p:cNvPr>
          <p:cNvSpPr>
            <a:spLocks noGrp="1"/>
          </p:cNvSpPr>
          <p:nvPr>
            <p:ph type="title"/>
          </p:nvPr>
        </p:nvSpPr>
        <p:spPr>
          <a:xfrm>
            <a:off x="914400" y="279961"/>
            <a:ext cx="10363200" cy="817561"/>
          </a:xfrm>
        </p:spPr>
        <p:txBody>
          <a:bodyPr/>
          <a:lstStyle/>
          <a:p>
            <a:r>
              <a:rPr lang="en-US" dirty="0"/>
              <a:t>MDR-GSEA (Run1)</a:t>
            </a:r>
          </a:p>
        </p:txBody>
      </p:sp>
      <p:sp>
        <p:nvSpPr>
          <p:cNvPr id="6" name="Title 2">
            <a:extLst>
              <a:ext uri="{FF2B5EF4-FFF2-40B4-BE49-F238E27FC236}">
                <a16:creationId xmlns:a16="http://schemas.microsoft.com/office/drawing/2014/main" id="{9CB5D064-CBFB-4BA6-8550-21868C679FD5}"/>
              </a:ext>
            </a:extLst>
          </p:cNvPr>
          <p:cNvSpPr txBox="1">
            <a:spLocks/>
          </p:cNvSpPr>
          <p:nvPr/>
        </p:nvSpPr>
        <p:spPr>
          <a:xfrm>
            <a:off x="3854995" y="6358102"/>
            <a:ext cx="4714848" cy="439874"/>
          </a:xfrm>
          <a:prstGeom prst="rect">
            <a:avLst/>
          </a:prstGeom>
        </p:spPr>
        <p:txBody>
          <a:bodyPr vert="horz" lIns="0" tIns="0" rIns="0" bIns="0" rtlCol="0" anchor="ctr">
            <a:normAutofit fontScale="97500"/>
          </a:bodyPr>
          <a:lstStyle>
            <a:lvl1pPr algn="ctr" defTabSz="1219170" rtl="0" eaLnBrk="1" latinLnBrk="0" hangingPunct="1">
              <a:lnSpc>
                <a:spcPct val="86000"/>
              </a:lnSpc>
              <a:spcBef>
                <a:spcPct val="0"/>
              </a:spcBef>
              <a:buNone/>
              <a:defRPr sz="3200" b="1" kern="800" spc="-53">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pPr algn="l"/>
            <a:r>
              <a:rPr lang="en-US" sz="1600" dirty="0"/>
              <a:t>Gene Significance Criteria : </a:t>
            </a:r>
            <a:r>
              <a:rPr lang="en-US" sz="1600" dirty="0" err="1"/>
              <a:t>pvalue</a:t>
            </a:r>
            <a:r>
              <a:rPr lang="en-US" sz="1600" dirty="0"/>
              <a:t>&lt;0.005</a:t>
            </a:r>
          </a:p>
        </p:txBody>
      </p:sp>
    </p:spTree>
    <p:extLst>
      <p:ext uri="{BB962C8B-B14F-4D97-AF65-F5344CB8AC3E}">
        <p14:creationId xmlns:p14="http://schemas.microsoft.com/office/powerpoint/2010/main" val="15073196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71692993-9247-4870-AE83-D9DA6D85AA9C}"/>
              </a:ext>
            </a:extLst>
          </p:cNvPr>
          <p:cNvGraphicFramePr>
            <a:graphicFrameLocks noGrp="1"/>
          </p:cNvGraphicFramePr>
          <p:nvPr>
            <p:ph idx="1"/>
          </p:nvPr>
        </p:nvGraphicFramePr>
        <p:xfrm>
          <a:off x="1093303" y="1182757"/>
          <a:ext cx="10734261" cy="5198165"/>
        </p:xfrm>
        <a:graphic>
          <a:graphicData uri="http://schemas.openxmlformats.org/drawingml/2006/chart">
            <c:chart xmlns:c="http://schemas.openxmlformats.org/drawingml/2006/chart" xmlns:r="http://schemas.openxmlformats.org/officeDocument/2006/relationships" r:id="rId2"/>
          </a:graphicData>
        </a:graphic>
      </p:graphicFrame>
      <p:sp>
        <p:nvSpPr>
          <p:cNvPr id="5" name="Title 2">
            <a:extLst>
              <a:ext uri="{FF2B5EF4-FFF2-40B4-BE49-F238E27FC236}">
                <a16:creationId xmlns:a16="http://schemas.microsoft.com/office/drawing/2014/main" id="{9C2F24D9-AC37-436C-B8EB-6AA339EFC179}"/>
              </a:ext>
            </a:extLst>
          </p:cNvPr>
          <p:cNvSpPr>
            <a:spLocks noGrp="1"/>
          </p:cNvSpPr>
          <p:nvPr>
            <p:ph type="title"/>
          </p:nvPr>
        </p:nvSpPr>
        <p:spPr>
          <a:xfrm>
            <a:off x="914400" y="279961"/>
            <a:ext cx="10363200" cy="817561"/>
          </a:xfrm>
        </p:spPr>
        <p:txBody>
          <a:bodyPr/>
          <a:lstStyle/>
          <a:p>
            <a:r>
              <a:rPr lang="en-US" dirty="0"/>
              <a:t>MDR-GSEA (Run2)</a:t>
            </a:r>
          </a:p>
        </p:txBody>
      </p:sp>
      <p:sp>
        <p:nvSpPr>
          <p:cNvPr id="6" name="Title 2">
            <a:extLst>
              <a:ext uri="{FF2B5EF4-FFF2-40B4-BE49-F238E27FC236}">
                <a16:creationId xmlns:a16="http://schemas.microsoft.com/office/drawing/2014/main" id="{1757CD74-A157-40D0-8533-E7C7546831D2}"/>
              </a:ext>
            </a:extLst>
          </p:cNvPr>
          <p:cNvSpPr txBox="1">
            <a:spLocks/>
          </p:cNvSpPr>
          <p:nvPr/>
        </p:nvSpPr>
        <p:spPr>
          <a:xfrm>
            <a:off x="3854995" y="6358102"/>
            <a:ext cx="4714848" cy="439874"/>
          </a:xfrm>
          <a:prstGeom prst="rect">
            <a:avLst/>
          </a:prstGeom>
        </p:spPr>
        <p:txBody>
          <a:bodyPr vert="horz" lIns="0" tIns="0" rIns="0" bIns="0" rtlCol="0" anchor="ctr">
            <a:normAutofit fontScale="97500"/>
          </a:bodyPr>
          <a:lstStyle>
            <a:lvl1pPr algn="ctr" defTabSz="1219170" rtl="0" eaLnBrk="1" latinLnBrk="0" hangingPunct="1">
              <a:lnSpc>
                <a:spcPct val="86000"/>
              </a:lnSpc>
              <a:spcBef>
                <a:spcPct val="0"/>
              </a:spcBef>
              <a:buNone/>
              <a:defRPr sz="3200" b="1" kern="800" spc="-53">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pPr algn="l"/>
            <a:r>
              <a:rPr lang="en-US" sz="1600" dirty="0"/>
              <a:t>Gene Significance Criteria : </a:t>
            </a:r>
            <a:r>
              <a:rPr lang="en-US" sz="1600" dirty="0" err="1"/>
              <a:t>pvalue</a:t>
            </a:r>
            <a:r>
              <a:rPr lang="en-US" sz="1600" dirty="0"/>
              <a:t>&lt;0.005</a:t>
            </a:r>
          </a:p>
        </p:txBody>
      </p:sp>
    </p:spTree>
    <p:extLst>
      <p:ext uri="{BB962C8B-B14F-4D97-AF65-F5344CB8AC3E}">
        <p14:creationId xmlns:p14="http://schemas.microsoft.com/office/powerpoint/2010/main" val="7087881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FED4B5-778A-4DE7-A97F-C75E88A3F89E}"/>
              </a:ext>
            </a:extLst>
          </p:cNvPr>
          <p:cNvSpPr>
            <a:spLocks noGrp="1"/>
          </p:cNvSpPr>
          <p:nvPr>
            <p:ph type="title"/>
          </p:nvPr>
        </p:nvSpPr>
        <p:spPr/>
        <p:txBody>
          <a:bodyPr>
            <a:normAutofit fontScale="90000"/>
          </a:bodyPr>
          <a:lstStyle/>
          <a:p>
            <a:r>
              <a:rPr lang="en-US" dirty="0"/>
              <a:t>Monotonically Dose responsive genes</a:t>
            </a:r>
            <a:br>
              <a:rPr lang="en-US" dirty="0"/>
            </a:br>
            <a:r>
              <a:rPr lang="en-US" dirty="0"/>
              <a:t>Runs 1 and 2</a:t>
            </a:r>
          </a:p>
        </p:txBody>
      </p:sp>
      <p:graphicFrame>
        <p:nvGraphicFramePr>
          <p:cNvPr id="7" name="Chart 6">
            <a:extLst>
              <a:ext uri="{FF2B5EF4-FFF2-40B4-BE49-F238E27FC236}">
                <a16:creationId xmlns:a16="http://schemas.microsoft.com/office/drawing/2014/main" id="{6EBD884E-0285-4570-BB4A-3D7F42BA2AB0}"/>
              </a:ext>
            </a:extLst>
          </p:cNvPr>
          <p:cNvGraphicFramePr>
            <a:graphicFrameLocks/>
          </p:cNvGraphicFramePr>
          <p:nvPr>
            <p:extLst>
              <p:ext uri="{D42A27DB-BD31-4B8C-83A1-F6EECF244321}">
                <p14:modId xmlns:p14="http://schemas.microsoft.com/office/powerpoint/2010/main" val="3879958953"/>
              </p:ext>
            </p:extLst>
          </p:nvPr>
        </p:nvGraphicFramePr>
        <p:xfrm>
          <a:off x="180752" y="1477925"/>
          <a:ext cx="12011247" cy="510011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62184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F5D7911-0683-487D-8312-2DA49ECF5A61}"/>
              </a:ext>
            </a:extLst>
          </p:cNvPr>
          <p:cNvSpPr>
            <a:spLocks noGrp="1"/>
          </p:cNvSpPr>
          <p:nvPr>
            <p:ph type="title"/>
          </p:nvPr>
        </p:nvSpPr>
        <p:spPr/>
        <p:txBody>
          <a:bodyPr>
            <a:normAutofit fontScale="90000"/>
          </a:bodyPr>
          <a:lstStyle/>
          <a:p>
            <a:r>
              <a:rPr lang="en-US" dirty="0"/>
              <a:t>Manifest Comparison</a:t>
            </a:r>
            <a:br>
              <a:rPr lang="en-US" dirty="0"/>
            </a:br>
            <a:r>
              <a:rPr lang="en-US" dirty="0"/>
              <a:t>Using Probe Sequence</a:t>
            </a:r>
          </a:p>
        </p:txBody>
      </p:sp>
      <p:graphicFrame>
        <p:nvGraphicFramePr>
          <p:cNvPr id="4" name="Table 4">
            <a:extLst>
              <a:ext uri="{FF2B5EF4-FFF2-40B4-BE49-F238E27FC236}">
                <a16:creationId xmlns:a16="http://schemas.microsoft.com/office/drawing/2014/main" id="{3E9C9F51-FAEA-431C-A352-0E011E0B8E3A}"/>
              </a:ext>
            </a:extLst>
          </p:cNvPr>
          <p:cNvGraphicFramePr>
            <a:graphicFrameLocks noGrp="1"/>
          </p:cNvGraphicFramePr>
          <p:nvPr>
            <p:extLst>
              <p:ext uri="{D42A27DB-BD31-4B8C-83A1-F6EECF244321}">
                <p14:modId xmlns:p14="http://schemas.microsoft.com/office/powerpoint/2010/main" val="3326761282"/>
              </p:ext>
            </p:extLst>
          </p:nvPr>
        </p:nvGraphicFramePr>
        <p:xfrm>
          <a:off x="1987061" y="1366412"/>
          <a:ext cx="8466992" cy="2505808"/>
        </p:xfrm>
        <a:graphic>
          <a:graphicData uri="http://schemas.openxmlformats.org/drawingml/2006/table">
            <a:tbl>
              <a:tblPr firstRow="1" bandRow="1">
                <a:tableStyleId>{5C22544A-7EE6-4342-B048-85BDC9FD1C3A}</a:tableStyleId>
              </a:tblPr>
              <a:tblGrid>
                <a:gridCol w="2734408">
                  <a:extLst>
                    <a:ext uri="{9D8B030D-6E8A-4147-A177-3AD203B41FA5}">
                      <a16:colId xmlns:a16="http://schemas.microsoft.com/office/drawing/2014/main" val="983069623"/>
                    </a:ext>
                  </a:extLst>
                </a:gridCol>
                <a:gridCol w="1969477">
                  <a:extLst>
                    <a:ext uri="{9D8B030D-6E8A-4147-A177-3AD203B41FA5}">
                      <a16:colId xmlns:a16="http://schemas.microsoft.com/office/drawing/2014/main" val="3129143895"/>
                    </a:ext>
                  </a:extLst>
                </a:gridCol>
                <a:gridCol w="1890346">
                  <a:extLst>
                    <a:ext uri="{9D8B030D-6E8A-4147-A177-3AD203B41FA5}">
                      <a16:colId xmlns:a16="http://schemas.microsoft.com/office/drawing/2014/main" val="2902218500"/>
                    </a:ext>
                  </a:extLst>
                </a:gridCol>
                <a:gridCol w="1872761">
                  <a:extLst>
                    <a:ext uri="{9D8B030D-6E8A-4147-A177-3AD203B41FA5}">
                      <a16:colId xmlns:a16="http://schemas.microsoft.com/office/drawing/2014/main" val="3320836828"/>
                    </a:ext>
                  </a:extLst>
                </a:gridCol>
              </a:tblGrid>
              <a:tr h="1046730">
                <a:tc>
                  <a:txBody>
                    <a:bodyPr/>
                    <a:lstStyle/>
                    <a:p>
                      <a:r>
                        <a:rPr lang="en-US" sz="2000" dirty="0">
                          <a:solidFill>
                            <a:schemeClr val="bg1"/>
                          </a:solidFill>
                        </a:rPr>
                        <a:t>Human S1500</a:t>
                      </a:r>
                    </a:p>
                    <a:p>
                      <a:r>
                        <a:rPr lang="en-US" sz="2000" dirty="0">
                          <a:solidFill>
                            <a:schemeClr val="bg1"/>
                          </a:solidFill>
                        </a:rPr>
                        <a:t>#probe sequences</a:t>
                      </a:r>
                    </a:p>
                  </a:txBody>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2000" dirty="0">
                          <a:solidFill>
                            <a:schemeClr val="bg1"/>
                          </a:solidFill>
                        </a:rPr>
                        <a:t>20181019 version 1.2</a:t>
                      </a:r>
                    </a:p>
                  </a:txBody>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2000" dirty="0">
                          <a:solidFill>
                            <a:schemeClr val="bg1"/>
                          </a:solidFill>
                        </a:rPr>
                        <a:t>20191113 version 2.0</a:t>
                      </a:r>
                    </a:p>
                  </a:txBody>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2000" dirty="0">
                          <a:solidFill>
                            <a:schemeClr val="bg1"/>
                          </a:solidFill>
                        </a:rPr>
                        <a:t>Difference</a:t>
                      </a:r>
                    </a:p>
                  </a:txBody>
                  <a:tcPr/>
                </a:tc>
                <a:extLst>
                  <a:ext uri="{0D108BD9-81ED-4DB2-BD59-A6C34878D82A}">
                    <a16:rowId xmlns:a16="http://schemas.microsoft.com/office/drawing/2014/main" val="2583875877"/>
                  </a:ext>
                </a:extLst>
              </a:tr>
              <a:tr h="729539">
                <a:tc>
                  <a:txBody>
                    <a:bodyPr/>
                    <a:lstStyle/>
                    <a:p>
                      <a:r>
                        <a:rPr lang="en-US" sz="2000" dirty="0">
                          <a:solidFill>
                            <a:schemeClr val="tx1">
                              <a:lumMod val="50000"/>
                            </a:schemeClr>
                          </a:solidFill>
                        </a:rPr>
                        <a:t>20181019 </a:t>
                      </a:r>
                    </a:p>
                    <a:p>
                      <a:r>
                        <a:rPr lang="en-US" sz="2000" dirty="0">
                          <a:solidFill>
                            <a:schemeClr val="tx1">
                              <a:lumMod val="50000"/>
                            </a:schemeClr>
                          </a:solidFill>
                        </a:rPr>
                        <a:t>version 1.2</a:t>
                      </a:r>
                    </a:p>
                  </a:txBody>
                  <a:tcPr/>
                </a:tc>
                <a:tc>
                  <a:txBody>
                    <a:bodyPr/>
                    <a:lstStyle/>
                    <a:p>
                      <a:pPr algn="ctr"/>
                      <a:r>
                        <a:rPr lang="en-US" sz="2000" dirty="0">
                          <a:solidFill>
                            <a:schemeClr val="tx1">
                              <a:lumMod val="50000"/>
                            </a:schemeClr>
                          </a:solidFill>
                        </a:rPr>
                        <a:t>2981</a:t>
                      </a:r>
                    </a:p>
                  </a:txBody>
                  <a:tcPr/>
                </a:tc>
                <a:tc>
                  <a:txBody>
                    <a:bodyPr/>
                    <a:lstStyle/>
                    <a:p>
                      <a:pPr algn="ctr"/>
                      <a:r>
                        <a:rPr lang="en-US" sz="2000" dirty="0">
                          <a:solidFill>
                            <a:schemeClr val="tx1">
                              <a:lumMod val="50000"/>
                            </a:schemeClr>
                          </a:solidFill>
                        </a:rPr>
                        <a:t>2563</a:t>
                      </a:r>
                    </a:p>
                  </a:txBody>
                  <a:tcPr/>
                </a:tc>
                <a:tc>
                  <a:txBody>
                    <a:bodyPr/>
                    <a:lstStyle/>
                    <a:p>
                      <a:pPr algn="ctr"/>
                      <a:r>
                        <a:rPr lang="en-US" sz="2000" dirty="0">
                          <a:solidFill>
                            <a:schemeClr val="tx1">
                              <a:lumMod val="50000"/>
                            </a:schemeClr>
                          </a:solidFill>
                        </a:rPr>
                        <a:t>418</a:t>
                      </a:r>
                    </a:p>
                  </a:txBody>
                  <a:tcPr/>
                </a:tc>
                <a:extLst>
                  <a:ext uri="{0D108BD9-81ED-4DB2-BD59-A6C34878D82A}">
                    <a16:rowId xmlns:a16="http://schemas.microsoft.com/office/drawing/2014/main" val="2984089777"/>
                  </a:ext>
                </a:extLst>
              </a:tr>
              <a:tr h="729539">
                <a:tc>
                  <a:txBody>
                    <a:bodyPr/>
                    <a:lstStyle/>
                    <a:p>
                      <a:r>
                        <a:rPr lang="en-US" sz="2000" dirty="0">
                          <a:solidFill>
                            <a:schemeClr val="tx1">
                              <a:lumMod val="50000"/>
                            </a:schemeClr>
                          </a:solidFill>
                        </a:rPr>
                        <a:t>20191113 </a:t>
                      </a:r>
                    </a:p>
                    <a:p>
                      <a:r>
                        <a:rPr lang="en-US" sz="2000" dirty="0">
                          <a:solidFill>
                            <a:schemeClr val="tx1">
                              <a:lumMod val="50000"/>
                            </a:schemeClr>
                          </a:solidFill>
                        </a:rPr>
                        <a:t>version 2.0</a:t>
                      </a:r>
                    </a:p>
                  </a:txBody>
                  <a:tcPr/>
                </a:tc>
                <a:tc>
                  <a:txBody>
                    <a:bodyPr/>
                    <a:lstStyle/>
                    <a:p>
                      <a:pPr algn="ctr"/>
                      <a:endParaRPr lang="en-US" sz="2000" dirty="0">
                        <a:solidFill>
                          <a:schemeClr val="tx1">
                            <a:lumMod val="50000"/>
                          </a:schemeClr>
                        </a:solidFill>
                      </a:endParaRPr>
                    </a:p>
                  </a:txBody>
                  <a:tcPr/>
                </a:tc>
                <a:tc>
                  <a:txBody>
                    <a:bodyPr/>
                    <a:lstStyle/>
                    <a:p>
                      <a:pPr algn="ctr"/>
                      <a:r>
                        <a:rPr lang="en-US" sz="2000" dirty="0">
                          <a:solidFill>
                            <a:schemeClr val="tx1">
                              <a:lumMod val="50000"/>
                            </a:schemeClr>
                          </a:solidFill>
                        </a:rPr>
                        <a:t>3386</a:t>
                      </a:r>
                    </a:p>
                  </a:txBody>
                  <a:tcPr/>
                </a:tc>
                <a:tc>
                  <a:txBody>
                    <a:bodyPr/>
                    <a:lstStyle/>
                    <a:p>
                      <a:pPr algn="ctr"/>
                      <a:r>
                        <a:rPr lang="en-US" sz="2000" dirty="0">
                          <a:solidFill>
                            <a:schemeClr val="tx1">
                              <a:lumMod val="50000"/>
                            </a:schemeClr>
                          </a:solidFill>
                        </a:rPr>
                        <a:t>823</a:t>
                      </a:r>
                    </a:p>
                  </a:txBody>
                  <a:tcPr/>
                </a:tc>
                <a:extLst>
                  <a:ext uri="{0D108BD9-81ED-4DB2-BD59-A6C34878D82A}">
                    <a16:rowId xmlns:a16="http://schemas.microsoft.com/office/drawing/2014/main" val="4153061410"/>
                  </a:ext>
                </a:extLst>
              </a:tr>
            </a:tbl>
          </a:graphicData>
        </a:graphic>
      </p:graphicFrame>
      <p:sp>
        <p:nvSpPr>
          <p:cNvPr id="6" name="TextBox 5">
            <a:extLst>
              <a:ext uri="{FF2B5EF4-FFF2-40B4-BE49-F238E27FC236}">
                <a16:creationId xmlns:a16="http://schemas.microsoft.com/office/drawing/2014/main" id="{8D55DA12-1EBF-440F-9306-A00AE379AA8F}"/>
              </a:ext>
            </a:extLst>
          </p:cNvPr>
          <p:cNvSpPr txBox="1"/>
          <p:nvPr/>
        </p:nvSpPr>
        <p:spPr>
          <a:xfrm>
            <a:off x="1094509" y="4405021"/>
            <a:ext cx="10002981" cy="1477328"/>
          </a:xfrm>
          <a:prstGeom prst="rect">
            <a:avLst/>
          </a:prstGeom>
          <a:noFill/>
        </p:spPr>
        <p:txBody>
          <a:bodyPr wrap="square" rtlCol="0">
            <a:spAutoFit/>
          </a:bodyPr>
          <a:lstStyle/>
          <a:p>
            <a:r>
              <a:rPr lang="en-US" dirty="0">
                <a:solidFill>
                  <a:schemeClr val="tx1">
                    <a:lumMod val="50000"/>
                  </a:schemeClr>
                </a:solidFill>
              </a:rPr>
              <a:t>418 </a:t>
            </a:r>
            <a:r>
              <a:rPr lang="en-US" b="1" dirty="0">
                <a:solidFill>
                  <a:schemeClr val="tx1">
                    <a:lumMod val="50000"/>
                  </a:schemeClr>
                </a:solidFill>
              </a:rPr>
              <a:t>probe</a:t>
            </a:r>
            <a:r>
              <a:rPr lang="en-US" dirty="0">
                <a:solidFill>
                  <a:schemeClr val="tx1">
                    <a:lumMod val="50000"/>
                  </a:schemeClr>
                </a:solidFill>
              </a:rPr>
              <a:t> </a:t>
            </a:r>
            <a:r>
              <a:rPr lang="en-US" b="1" dirty="0">
                <a:solidFill>
                  <a:schemeClr val="tx1">
                    <a:lumMod val="50000"/>
                  </a:schemeClr>
                </a:solidFill>
              </a:rPr>
              <a:t>sequences</a:t>
            </a:r>
            <a:r>
              <a:rPr lang="en-US" dirty="0">
                <a:solidFill>
                  <a:schemeClr val="tx1">
                    <a:lumMod val="50000"/>
                  </a:schemeClr>
                </a:solidFill>
              </a:rPr>
              <a:t> on version 1.2, NOT on version 2.0</a:t>
            </a:r>
          </a:p>
          <a:p>
            <a:r>
              <a:rPr lang="en-US" dirty="0">
                <a:solidFill>
                  <a:schemeClr val="tx1">
                    <a:lumMod val="50000"/>
                  </a:schemeClr>
                </a:solidFill>
              </a:rPr>
              <a:t>823 </a:t>
            </a:r>
            <a:r>
              <a:rPr lang="en-US" b="1" dirty="0">
                <a:solidFill>
                  <a:schemeClr val="tx1">
                    <a:lumMod val="50000"/>
                  </a:schemeClr>
                </a:solidFill>
              </a:rPr>
              <a:t>probe sequences</a:t>
            </a:r>
            <a:r>
              <a:rPr lang="en-US" dirty="0">
                <a:solidFill>
                  <a:schemeClr val="tx1">
                    <a:lumMod val="50000"/>
                  </a:schemeClr>
                </a:solidFill>
              </a:rPr>
              <a:t> on version 2.0, NOT on version 1.2</a:t>
            </a:r>
          </a:p>
          <a:p>
            <a:endParaRPr lang="en-US" dirty="0">
              <a:solidFill>
                <a:schemeClr val="tx1">
                  <a:lumMod val="50000"/>
                </a:schemeClr>
              </a:solidFill>
            </a:endParaRPr>
          </a:p>
          <a:p>
            <a:r>
              <a:rPr lang="en-US" dirty="0">
                <a:solidFill>
                  <a:schemeClr val="tx2">
                    <a:lumMod val="75000"/>
                    <a:lumOff val="25000"/>
                  </a:schemeClr>
                </a:solidFill>
              </a:rPr>
              <a:t>There could be a different probe sequence to measure the same gene across the two platforms.</a:t>
            </a:r>
          </a:p>
        </p:txBody>
      </p:sp>
    </p:spTree>
    <p:extLst>
      <p:ext uri="{BB962C8B-B14F-4D97-AF65-F5344CB8AC3E}">
        <p14:creationId xmlns:p14="http://schemas.microsoft.com/office/powerpoint/2010/main" val="124102709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2">
            <a:lumMod val="25000"/>
            <a:lumOff val="75000"/>
          </a:schemeClr>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6DD29CF-4A4E-4D7B-888D-9E12AFA1C3A7}"/>
              </a:ext>
            </a:extLst>
          </p:cNvPr>
          <p:cNvSpPr>
            <a:spLocks noGrp="1"/>
          </p:cNvSpPr>
          <p:nvPr>
            <p:ph idx="1"/>
          </p:nvPr>
        </p:nvSpPr>
        <p:spPr>
          <a:xfrm>
            <a:off x="1524000" y="1447801"/>
            <a:ext cx="9144000" cy="2458278"/>
          </a:xfrm>
        </p:spPr>
        <p:txBody>
          <a:bodyPr>
            <a:normAutofit fontScale="62500" lnSpcReduction="20000"/>
          </a:bodyPr>
          <a:lstStyle/>
          <a:p>
            <a:pPr marL="0" indent="0" algn="ctr">
              <a:buNone/>
            </a:pPr>
            <a:r>
              <a:rPr lang="en-US" sz="12000" dirty="0">
                <a:solidFill>
                  <a:schemeClr val="tx1">
                    <a:lumMod val="50000"/>
                  </a:schemeClr>
                </a:solidFill>
              </a:rPr>
              <a:t>MDR-GSEA</a:t>
            </a:r>
          </a:p>
          <a:p>
            <a:pPr marL="0" indent="0" algn="ctr">
              <a:buNone/>
            </a:pPr>
            <a:r>
              <a:rPr lang="en-US" sz="12000" dirty="0">
                <a:solidFill>
                  <a:schemeClr val="tx1">
                    <a:lumMod val="50000"/>
                  </a:schemeClr>
                </a:solidFill>
              </a:rPr>
              <a:t>Pathway-Level</a:t>
            </a:r>
          </a:p>
        </p:txBody>
      </p:sp>
    </p:spTree>
    <p:extLst>
      <p:ext uri="{BB962C8B-B14F-4D97-AF65-F5344CB8AC3E}">
        <p14:creationId xmlns:p14="http://schemas.microsoft.com/office/powerpoint/2010/main" val="41523445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4DB9C963-B08B-4AC9-A650-D1FD588BD6BF}"/>
              </a:ext>
            </a:extLst>
          </p:cNvPr>
          <p:cNvGraphicFramePr>
            <a:graphicFrameLocks noGrp="1"/>
          </p:cNvGraphicFramePr>
          <p:nvPr>
            <p:ph idx="1"/>
            <p:extLst>
              <p:ext uri="{D42A27DB-BD31-4B8C-83A1-F6EECF244321}">
                <p14:modId xmlns:p14="http://schemas.microsoft.com/office/powerpoint/2010/main" val="303094807"/>
              </p:ext>
            </p:extLst>
          </p:nvPr>
        </p:nvGraphicFramePr>
        <p:xfrm>
          <a:off x="1212574" y="1023730"/>
          <a:ext cx="10058399" cy="5456583"/>
        </p:xfrm>
        <a:graphic>
          <a:graphicData uri="http://schemas.openxmlformats.org/drawingml/2006/chart">
            <c:chart xmlns:c="http://schemas.openxmlformats.org/drawingml/2006/chart" xmlns:r="http://schemas.openxmlformats.org/officeDocument/2006/relationships" r:id="rId2"/>
          </a:graphicData>
        </a:graphic>
      </p:graphicFrame>
      <p:sp>
        <p:nvSpPr>
          <p:cNvPr id="6" name="Title 2">
            <a:extLst>
              <a:ext uri="{FF2B5EF4-FFF2-40B4-BE49-F238E27FC236}">
                <a16:creationId xmlns:a16="http://schemas.microsoft.com/office/drawing/2014/main" id="{47A2255B-D398-4AB6-98C0-BDDC04BC819F}"/>
              </a:ext>
            </a:extLst>
          </p:cNvPr>
          <p:cNvSpPr>
            <a:spLocks noGrp="1"/>
          </p:cNvSpPr>
          <p:nvPr>
            <p:ph type="title"/>
          </p:nvPr>
        </p:nvSpPr>
        <p:spPr>
          <a:xfrm>
            <a:off x="914400" y="279961"/>
            <a:ext cx="10363200" cy="817561"/>
          </a:xfrm>
        </p:spPr>
        <p:txBody>
          <a:bodyPr/>
          <a:lstStyle/>
          <a:p>
            <a:r>
              <a:rPr lang="en-US" dirty="0"/>
              <a:t>MDR-GSEA (Run1)</a:t>
            </a:r>
          </a:p>
        </p:txBody>
      </p:sp>
      <p:sp>
        <p:nvSpPr>
          <p:cNvPr id="7" name="Title 2">
            <a:extLst>
              <a:ext uri="{FF2B5EF4-FFF2-40B4-BE49-F238E27FC236}">
                <a16:creationId xmlns:a16="http://schemas.microsoft.com/office/drawing/2014/main" id="{2BEA6E90-24F5-43BC-87A6-FA090EA4BF3E}"/>
              </a:ext>
            </a:extLst>
          </p:cNvPr>
          <p:cNvSpPr txBox="1">
            <a:spLocks/>
          </p:cNvSpPr>
          <p:nvPr/>
        </p:nvSpPr>
        <p:spPr>
          <a:xfrm>
            <a:off x="3215150" y="1670856"/>
            <a:ext cx="3628102" cy="747880"/>
          </a:xfrm>
          <a:prstGeom prst="rect">
            <a:avLst/>
          </a:prstGeom>
        </p:spPr>
        <p:txBody>
          <a:bodyPr vert="horz" lIns="0" tIns="0" rIns="0" bIns="0" rtlCol="0" anchor="ctr">
            <a:normAutofit fontScale="97500"/>
          </a:bodyPr>
          <a:lstStyle>
            <a:lvl1pPr algn="ctr" defTabSz="1219170" rtl="0" eaLnBrk="1" latinLnBrk="0" hangingPunct="1">
              <a:lnSpc>
                <a:spcPct val="86000"/>
              </a:lnSpc>
              <a:spcBef>
                <a:spcPct val="0"/>
              </a:spcBef>
              <a:buNone/>
              <a:defRPr sz="3200" b="1" kern="800" spc="-53">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pPr algn="l"/>
            <a:r>
              <a:rPr lang="en-US" sz="1600"/>
              <a:t>Pathway Significance Criteria : NES&gt;=1.5, pvalue&lt;0.005</a:t>
            </a:r>
            <a:endParaRPr lang="en-US" sz="1600" dirty="0"/>
          </a:p>
        </p:txBody>
      </p:sp>
    </p:spTree>
    <p:extLst>
      <p:ext uri="{BB962C8B-B14F-4D97-AF65-F5344CB8AC3E}">
        <p14:creationId xmlns:p14="http://schemas.microsoft.com/office/powerpoint/2010/main" val="23969751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C0503C53-BCEF-4ADC-AFA6-8E588518616A}"/>
              </a:ext>
            </a:extLst>
          </p:cNvPr>
          <p:cNvGraphicFramePr>
            <a:graphicFrameLocks/>
          </p:cNvGraphicFramePr>
          <p:nvPr>
            <p:extLst>
              <p:ext uri="{D42A27DB-BD31-4B8C-83A1-F6EECF244321}">
                <p14:modId xmlns:p14="http://schemas.microsoft.com/office/powerpoint/2010/main" val="4171725928"/>
              </p:ext>
            </p:extLst>
          </p:nvPr>
        </p:nvGraphicFramePr>
        <p:xfrm>
          <a:off x="1225826" y="1113183"/>
          <a:ext cx="10084904" cy="5277678"/>
        </p:xfrm>
        <a:graphic>
          <a:graphicData uri="http://schemas.openxmlformats.org/drawingml/2006/chart">
            <c:chart xmlns:c="http://schemas.openxmlformats.org/drawingml/2006/chart" xmlns:r="http://schemas.openxmlformats.org/officeDocument/2006/relationships" r:id="rId2"/>
          </a:graphicData>
        </a:graphic>
      </p:graphicFrame>
      <p:sp>
        <p:nvSpPr>
          <p:cNvPr id="6" name="Title 2">
            <a:extLst>
              <a:ext uri="{FF2B5EF4-FFF2-40B4-BE49-F238E27FC236}">
                <a16:creationId xmlns:a16="http://schemas.microsoft.com/office/drawing/2014/main" id="{AD3CBDC8-870F-4CAD-8CD3-87103757A523}"/>
              </a:ext>
            </a:extLst>
          </p:cNvPr>
          <p:cNvSpPr>
            <a:spLocks noGrp="1"/>
          </p:cNvSpPr>
          <p:nvPr>
            <p:ph type="title"/>
          </p:nvPr>
        </p:nvSpPr>
        <p:spPr>
          <a:xfrm>
            <a:off x="914400" y="279961"/>
            <a:ext cx="10363200" cy="817561"/>
          </a:xfrm>
        </p:spPr>
        <p:txBody>
          <a:bodyPr/>
          <a:lstStyle/>
          <a:p>
            <a:r>
              <a:rPr lang="en-US" dirty="0"/>
              <a:t>MDR-GSEA (Run2)</a:t>
            </a:r>
          </a:p>
        </p:txBody>
      </p:sp>
      <p:sp>
        <p:nvSpPr>
          <p:cNvPr id="4" name="Title 2">
            <a:extLst>
              <a:ext uri="{FF2B5EF4-FFF2-40B4-BE49-F238E27FC236}">
                <a16:creationId xmlns:a16="http://schemas.microsoft.com/office/drawing/2014/main" id="{A6F9353A-E9FF-4D74-BF20-B487E1D9486A}"/>
              </a:ext>
            </a:extLst>
          </p:cNvPr>
          <p:cNvSpPr txBox="1">
            <a:spLocks/>
          </p:cNvSpPr>
          <p:nvPr/>
        </p:nvSpPr>
        <p:spPr>
          <a:xfrm>
            <a:off x="3854995" y="6358102"/>
            <a:ext cx="4714848" cy="439874"/>
          </a:xfrm>
          <a:prstGeom prst="rect">
            <a:avLst/>
          </a:prstGeom>
        </p:spPr>
        <p:txBody>
          <a:bodyPr vert="horz" lIns="0" tIns="0" rIns="0" bIns="0" rtlCol="0" anchor="ctr">
            <a:normAutofit fontScale="97500"/>
          </a:bodyPr>
          <a:lstStyle>
            <a:lvl1pPr algn="ctr" defTabSz="1219170" rtl="0" eaLnBrk="1" latinLnBrk="0" hangingPunct="1">
              <a:lnSpc>
                <a:spcPct val="86000"/>
              </a:lnSpc>
              <a:spcBef>
                <a:spcPct val="0"/>
              </a:spcBef>
              <a:buNone/>
              <a:defRPr sz="3200" b="1" kern="800" spc="-53">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pPr algn="l"/>
            <a:r>
              <a:rPr lang="en-US" sz="1600" dirty="0"/>
              <a:t>Gene Significance Criteria : </a:t>
            </a:r>
            <a:r>
              <a:rPr lang="en-US" sz="1600" dirty="0" err="1"/>
              <a:t>pvalue</a:t>
            </a:r>
            <a:r>
              <a:rPr lang="en-US" sz="1600" dirty="0"/>
              <a:t>&lt;0.005</a:t>
            </a:r>
          </a:p>
        </p:txBody>
      </p:sp>
      <p:sp>
        <p:nvSpPr>
          <p:cNvPr id="7" name="Title 2">
            <a:extLst>
              <a:ext uri="{FF2B5EF4-FFF2-40B4-BE49-F238E27FC236}">
                <a16:creationId xmlns:a16="http://schemas.microsoft.com/office/drawing/2014/main" id="{CF7719F0-CF10-462D-BE4B-772B0730569A}"/>
              </a:ext>
            </a:extLst>
          </p:cNvPr>
          <p:cNvSpPr txBox="1">
            <a:spLocks/>
          </p:cNvSpPr>
          <p:nvPr/>
        </p:nvSpPr>
        <p:spPr>
          <a:xfrm>
            <a:off x="3057834" y="1916662"/>
            <a:ext cx="3628102" cy="747880"/>
          </a:xfrm>
          <a:prstGeom prst="rect">
            <a:avLst/>
          </a:prstGeom>
        </p:spPr>
        <p:txBody>
          <a:bodyPr vert="horz" lIns="0" tIns="0" rIns="0" bIns="0" rtlCol="0" anchor="ctr">
            <a:normAutofit fontScale="97500"/>
          </a:bodyPr>
          <a:lstStyle>
            <a:lvl1pPr algn="ctr" defTabSz="1219170" rtl="0" eaLnBrk="1" latinLnBrk="0" hangingPunct="1">
              <a:lnSpc>
                <a:spcPct val="86000"/>
              </a:lnSpc>
              <a:spcBef>
                <a:spcPct val="0"/>
              </a:spcBef>
              <a:buNone/>
              <a:defRPr sz="3200" b="1" kern="800" spc="-53">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pPr algn="l"/>
            <a:r>
              <a:rPr lang="en-US" sz="1600"/>
              <a:t>Pathway Significance Criteria : NES&gt;=1.5, pvalue&lt;0.005</a:t>
            </a:r>
            <a:endParaRPr lang="en-US" sz="1600" dirty="0"/>
          </a:p>
        </p:txBody>
      </p:sp>
    </p:spTree>
    <p:extLst>
      <p:ext uri="{BB962C8B-B14F-4D97-AF65-F5344CB8AC3E}">
        <p14:creationId xmlns:p14="http://schemas.microsoft.com/office/powerpoint/2010/main" val="5051738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C1C8ED97-0DA6-4893-8F18-722986EAF4BB}"/>
              </a:ext>
            </a:extLst>
          </p:cNvPr>
          <p:cNvGraphicFramePr>
            <a:graphicFrameLocks/>
          </p:cNvGraphicFramePr>
          <p:nvPr>
            <p:extLst>
              <p:ext uri="{D42A27DB-BD31-4B8C-83A1-F6EECF244321}">
                <p14:modId xmlns:p14="http://schemas.microsoft.com/office/powerpoint/2010/main" val="437603447"/>
              </p:ext>
            </p:extLst>
          </p:nvPr>
        </p:nvGraphicFramePr>
        <p:xfrm>
          <a:off x="511276" y="1179871"/>
          <a:ext cx="11316929" cy="5594555"/>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2">
            <a:extLst>
              <a:ext uri="{FF2B5EF4-FFF2-40B4-BE49-F238E27FC236}">
                <a16:creationId xmlns:a16="http://schemas.microsoft.com/office/drawing/2014/main" id="{40110A9E-F643-4E76-B7EA-5DB6B531DDA4}"/>
              </a:ext>
            </a:extLst>
          </p:cNvPr>
          <p:cNvSpPr>
            <a:spLocks noGrp="1"/>
          </p:cNvSpPr>
          <p:nvPr>
            <p:ph type="title"/>
          </p:nvPr>
        </p:nvSpPr>
        <p:spPr>
          <a:xfrm>
            <a:off x="914400" y="279961"/>
            <a:ext cx="10363200" cy="817561"/>
          </a:xfrm>
        </p:spPr>
        <p:txBody>
          <a:bodyPr>
            <a:normAutofit fontScale="90000"/>
          </a:bodyPr>
          <a:lstStyle/>
          <a:p>
            <a:r>
              <a:rPr lang="en-US" dirty="0"/>
              <a:t>MDR-GSEA Pathways</a:t>
            </a:r>
            <a:br>
              <a:rPr lang="en-US" dirty="0"/>
            </a:br>
            <a:r>
              <a:rPr lang="en-US" dirty="0"/>
              <a:t>Runs 1 and 2</a:t>
            </a:r>
          </a:p>
        </p:txBody>
      </p:sp>
      <p:sp>
        <p:nvSpPr>
          <p:cNvPr id="7" name="Title 2">
            <a:extLst>
              <a:ext uri="{FF2B5EF4-FFF2-40B4-BE49-F238E27FC236}">
                <a16:creationId xmlns:a16="http://schemas.microsoft.com/office/drawing/2014/main" id="{24D80489-BBF0-4C3F-A2FA-48BDA9006E18}"/>
              </a:ext>
            </a:extLst>
          </p:cNvPr>
          <p:cNvSpPr txBox="1">
            <a:spLocks/>
          </p:cNvSpPr>
          <p:nvPr/>
        </p:nvSpPr>
        <p:spPr>
          <a:xfrm>
            <a:off x="7787150" y="1602030"/>
            <a:ext cx="3628102" cy="747880"/>
          </a:xfrm>
          <a:prstGeom prst="rect">
            <a:avLst/>
          </a:prstGeom>
        </p:spPr>
        <p:txBody>
          <a:bodyPr vert="horz" lIns="0" tIns="0" rIns="0" bIns="0" rtlCol="0" anchor="ctr">
            <a:normAutofit fontScale="97500"/>
          </a:bodyPr>
          <a:lstStyle>
            <a:lvl1pPr algn="ctr" defTabSz="1219170" rtl="0" eaLnBrk="1" latinLnBrk="0" hangingPunct="1">
              <a:lnSpc>
                <a:spcPct val="86000"/>
              </a:lnSpc>
              <a:spcBef>
                <a:spcPct val="0"/>
              </a:spcBef>
              <a:buNone/>
              <a:defRPr sz="3200" b="1" kern="800" spc="-53">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pPr algn="l"/>
            <a:r>
              <a:rPr lang="en-US" sz="1600"/>
              <a:t>Pathway Significance Criteria : NES&gt;=1.5, pvalue&lt;0.005</a:t>
            </a:r>
            <a:endParaRPr lang="en-US" sz="1600" dirty="0"/>
          </a:p>
        </p:txBody>
      </p:sp>
    </p:spTree>
    <p:extLst>
      <p:ext uri="{BB962C8B-B14F-4D97-AF65-F5344CB8AC3E}">
        <p14:creationId xmlns:p14="http://schemas.microsoft.com/office/powerpoint/2010/main" val="13459102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3B844D-6172-41EF-964E-AA20557E64F3}"/>
              </a:ext>
            </a:extLst>
          </p:cNvPr>
          <p:cNvSpPr>
            <a:spLocks noGrp="1"/>
          </p:cNvSpPr>
          <p:nvPr>
            <p:ph idx="1"/>
          </p:nvPr>
        </p:nvSpPr>
        <p:spPr/>
        <p:txBody>
          <a:bodyPr>
            <a:normAutofit/>
          </a:bodyPr>
          <a:lstStyle/>
          <a:p>
            <a:pPr marL="0" lvl="0" indent="0">
              <a:buNone/>
            </a:pPr>
            <a:r>
              <a:rPr lang="en-US" sz="2000" dirty="0">
                <a:solidFill>
                  <a:schemeClr val="tx1">
                    <a:lumMod val="50000"/>
                  </a:schemeClr>
                </a:solidFill>
              </a:rPr>
              <a:t>Where statistical significance is observed for a given assay/endpoint, what is the relative ranking of AFFFs?</a:t>
            </a:r>
          </a:p>
          <a:p>
            <a:pPr lvl="1"/>
            <a:r>
              <a:rPr lang="en-US" sz="2000" dirty="0">
                <a:solidFill>
                  <a:schemeClr val="tx1">
                    <a:lumMod val="50000"/>
                  </a:schemeClr>
                </a:solidFill>
              </a:rPr>
              <a:t>Magnitude/severity of response</a:t>
            </a:r>
          </a:p>
          <a:p>
            <a:pPr lvl="1"/>
            <a:r>
              <a:rPr lang="en-US" sz="2000" dirty="0">
                <a:solidFill>
                  <a:schemeClr val="tx1">
                    <a:lumMod val="50000"/>
                  </a:schemeClr>
                </a:solidFill>
              </a:rPr>
              <a:t>P-value</a:t>
            </a:r>
          </a:p>
          <a:p>
            <a:pPr lvl="1"/>
            <a:r>
              <a:rPr lang="en-US" sz="2000" dirty="0">
                <a:solidFill>
                  <a:schemeClr val="tx1">
                    <a:lumMod val="50000"/>
                  </a:schemeClr>
                </a:solidFill>
              </a:rPr>
              <a:t>Potency</a:t>
            </a:r>
          </a:p>
          <a:p>
            <a:pPr lvl="1"/>
            <a:r>
              <a:rPr lang="en-US" sz="2000" dirty="0">
                <a:solidFill>
                  <a:schemeClr val="tx1">
                    <a:lumMod val="50000"/>
                  </a:schemeClr>
                </a:solidFill>
              </a:rPr>
              <a:t>Combined magnitude/potency ratio</a:t>
            </a:r>
          </a:p>
        </p:txBody>
      </p:sp>
      <p:sp>
        <p:nvSpPr>
          <p:cNvPr id="3" name="Title 2">
            <a:extLst>
              <a:ext uri="{FF2B5EF4-FFF2-40B4-BE49-F238E27FC236}">
                <a16:creationId xmlns:a16="http://schemas.microsoft.com/office/drawing/2014/main" id="{64287C5B-98B3-4522-8D0A-F557ED088C25}"/>
              </a:ext>
            </a:extLst>
          </p:cNvPr>
          <p:cNvSpPr>
            <a:spLocks noGrp="1"/>
          </p:cNvSpPr>
          <p:nvPr>
            <p:ph type="title"/>
          </p:nvPr>
        </p:nvSpPr>
        <p:spPr/>
        <p:txBody>
          <a:bodyPr/>
          <a:lstStyle/>
          <a:p>
            <a:r>
              <a:rPr lang="en-US" dirty="0"/>
              <a:t>Discussion items</a:t>
            </a:r>
          </a:p>
        </p:txBody>
      </p:sp>
    </p:spTree>
    <p:extLst>
      <p:ext uri="{BB962C8B-B14F-4D97-AF65-F5344CB8AC3E}">
        <p14:creationId xmlns:p14="http://schemas.microsoft.com/office/powerpoint/2010/main" val="2802146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6673C-4B77-4CA6-8B2B-D080E7B30231}"/>
              </a:ext>
            </a:extLst>
          </p:cNvPr>
          <p:cNvSpPr>
            <a:spLocks noGrp="1"/>
          </p:cNvSpPr>
          <p:nvPr>
            <p:ph idx="1"/>
          </p:nvPr>
        </p:nvSpPr>
        <p:spPr>
          <a:xfrm>
            <a:off x="1524000" y="3551384"/>
            <a:ext cx="9144000" cy="2283347"/>
          </a:xfrm>
        </p:spPr>
        <p:txBody>
          <a:bodyPr/>
          <a:lstStyle/>
          <a:p>
            <a:endParaRPr lang="en-US" dirty="0"/>
          </a:p>
          <a:p>
            <a:endParaRPr lang="en-US" dirty="0"/>
          </a:p>
          <a:p>
            <a:endParaRPr lang="en-US" dirty="0"/>
          </a:p>
        </p:txBody>
      </p:sp>
      <p:sp>
        <p:nvSpPr>
          <p:cNvPr id="3" name="Title 2">
            <a:extLst>
              <a:ext uri="{FF2B5EF4-FFF2-40B4-BE49-F238E27FC236}">
                <a16:creationId xmlns:a16="http://schemas.microsoft.com/office/drawing/2014/main" id="{3F5D7911-0683-487D-8312-2DA49ECF5A61}"/>
              </a:ext>
            </a:extLst>
          </p:cNvPr>
          <p:cNvSpPr>
            <a:spLocks noGrp="1"/>
          </p:cNvSpPr>
          <p:nvPr>
            <p:ph type="title"/>
          </p:nvPr>
        </p:nvSpPr>
        <p:spPr/>
        <p:txBody>
          <a:bodyPr>
            <a:normAutofit fontScale="90000"/>
          </a:bodyPr>
          <a:lstStyle/>
          <a:p>
            <a:r>
              <a:rPr lang="en-US" dirty="0"/>
              <a:t>Manifest Comparison</a:t>
            </a:r>
            <a:br>
              <a:rPr lang="en-US" dirty="0"/>
            </a:br>
            <a:r>
              <a:rPr lang="en-US" dirty="0"/>
              <a:t>Using </a:t>
            </a:r>
            <a:r>
              <a:rPr lang="en-US" dirty="0" err="1"/>
              <a:t>Biospyder</a:t>
            </a:r>
            <a:r>
              <a:rPr lang="en-US" dirty="0"/>
              <a:t> provided gene name</a:t>
            </a:r>
          </a:p>
        </p:txBody>
      </p:sp>
      <p:graphicFrame>
        <p:nvGraphicFramePr>
          <p:cNvPr id="4" name="Table 4">
            <a:extLst>
              <a:ext uri="{FF2B5EF4-FFF2-40B4-BE49-F238E27FC236}">
                <a16:creationId xmlns:a16="http://schemas.microsoft.com/office/drawing/2014/main" id="{3E9C9F51-FAEA-431C-A352-0E011E0B8E3A}"/>
              </a:ext>
            </a:extLst>
          </p:cNvPr>
          <p:cNvGraphicFramePr>
            <a:graphicFrameLocks noGrp="1"/>
          </p:cNvGraphicFramePr>
          <p:nvPr>
            <p:extLst>
              <p:ext uri="{D42A27DB-BD31-4B8C-83A1-F6EECF244321}">
                <p14:modId xmlns:p14="http://schemas.microsoft.com/office/powerpoint/2010/main" val="3323405030"/>
              </p:ext>
            </p:extLst>
          </p:nvPr>
        </p:nvGraphicFramePr>
        <p:xfrm>
          <a:off x="1524000" y="1208584"/>
          <a:ext cx="8857672" cy="2072638"/>
        </p:xfrm>
        <a:graphic>
          <a:graphicData uri="http://schemas.openxmlformats.org/drawingml/2006/table">
            <a:tbl>
              <a:tblPr firstRow="1" bandRow="1">
                <a:tableStyleId>{5C22544A-7EE6-4342-B048-85BDC9FD1C3A}</a:tableStyleId>
              </a:tblPr>
              <a:tblGrid>
                <a:gridCol w="2214418">
                  <a:extLst>
                    <a:ext uri="{9D8B030D-6E8A-4147-A177-3AD203B41FA5}">
                      <a16:colId xmlns:a16="http://schemas.microsoft.com/office/drawing/2014/main" val="983069623"/>
                    </a:ext>
                  </a:extLst>
                </a:gridCol>
                <a:gridCol w="2214418">
                  <a:extLst>
                    <a:ext uri="{9D8B030D-6E8A-4147-A177-3AD203B41FA5}">
                      <a16:colId xmlns:a16="http://schemas.microsoft.com/office/drawing/2014/main" val="3129143895"/>
                    </a:ext>
                  </a:extLst>
                </a:gridCol>
                <a:gridCol w="2214418">
                  <a:extLst>
                    <a:ext uri="{9D8B030D-6E8A-4147-A177-3AD203B41FA5}">
                      <a16:colId xmlns:a16="http://schemas.microsoft.com/office/drawing/2014/main" val="2902218500"/>
                    </a:ext>
                  </a:extLst>
                </a:gridCol>
                <a:gridCol w="2214418">
                  <a:extLst>
                    <a:ext uri="{9D8B030D-6E8A-4147-A177-3AD203B41FA5}">
                      <a16:colId xmlns:a16="http://schemas.microsoft.com/office/drawing/2014/main" val="2907188453"/>
                    </a:ext>
                  </a:extLst>
                </a:gridCol>
              </a:tblGrid>
              <a:tr h="792478">
                <a:tc>
                  <a:txBody>
                    <a:bodyPr/>
                    <a:lstStyle/>
                    <a:p>
                      <a:r>
                        <a:rPr lang="en-US" dirty="0">
                          <a:solidFill>
                            <a:schemeClr val="bg1"/>
                          </a:solidFill>
                        </a:rPr>
                        <a:t>Human S1500</a:t>
                      </a:r>
                    </a:p>
                    <a:p>
                      <a:r>
                        <a:rPr lang="en-US" dirty="0">
                          <a:solidFill>
                            <a:schemeClr val="bg1"/>
                          </a:solidFill>
                        </a:rPr>
                        <a:t>#Genes</a:t>
                      </a:r>
                    </a:p>
                  </a:txBody>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dirty="0">
                          <a:solidFill>
                            <a:schemeClr val="bg1"/>
                          </a:solidFill>
                        </a:rPr>
                        <a:t>20181019 </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dirty="0">
                          <a:solidFill>
                            <a:schemeClr val="bg1"/>
                          </a:solidFill>
                        </a:rPr>
                        <a:t>version 1.2</a:t>
                      </a:r>
                    </a:p>
                  </a:txBody>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dirty="0">
                          <a:solidFill>
                            <a:schemeClr val="bg1"/>
                          </a:solidFill>
                        </a:rPr>
                        <a:t>20191113 </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dirty="0">
                          <a:solidFill>
                            <a:schemeClr val="bg1"/>
                          </a:solidFill>
                        </a:rPr>
                        <a:t>version 2.0</a:t>
                      </a:r>
                    </a:p>
                  </a:txBody>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dirty="0">
                          <a:solidFill>
                            <a:schemeClr val="bg1"/>
                          </a:solidFill>
                        </a:rPr>
                        <a:t>Difference</a:t>
                      </a:r>
                    </a:p>
                  </a:txBody>
                  <a:tcPr/>
                </a:tc>
                <a:extLst>
                  <a:ext uri="{0D108BD9-81ED-4DB2-BD59-A6C34878D82A}">
                    <a16:rowId xmlns:a16="http://schemas.microsoft.com/office/drawing/2014/main" val="2583875877"/>
                  </a:ext>
                </a:extLst>
              </a:tr>
              <a:tr h="459134">
                <a:tc>
                  <a:txBody>
                    <a:bodyPr/>
                    <a:lstStyle/>
                    <a:p>
                      <a:r>
                        <a:rPr lang="en-US" dirty="0">
                          <a:solidFill>
                            <a:schemeClr val="tx1">
                              <a:lumMod val="50000"/>
                            </a:schemeClr>
                          </a:solidFill>
                        </a:rPr>
                        <a:t>20181019 </a:t>
                      </a:r>
                    </a:p>
                    <a:p>
                      <a:r>
                        <a:rPr lang="en-US" dirty="0">
                          <a:solidFill>
                            <a:schemeClr val="tx1">
                              <a:lumMod val="50000"/>
                            </a:schemeClr>
                          </a:solidFill>
                        </a:rPr>
                        <a:t>version 1.2</a:t>
                      </a:r>
                    </a:p>
                  </a:txBody>
                  <a:tcPr/>
                </a:tc>
                <a:tc>
                  <a:txBody>
                    <a:bodyPr/>
                    <a:lstStyle/>
                    <a:p>
                      <a:pPr algn="ctr"/>
                      <a:r>
                        <a:rPr lang="en-US" dirty="0">
                          <a:solidFill>
                            <a:schemeClr val="tx1">
                              <a:lumMod val="50000"/>
                            </a:schemeClr>
                          </a:solidFill>
                        </a:rPr>
                        <a:t>2735</a:t>
                      </a:r>
                    </a:p>
                    <a:p>
                      <a:pPr algn="ctr"/>
                      <a:r>
                        <a:rPr lang="en-US" dirty="0">
                          <a:solidFill>
                            <a:schemeClr val="tx1">
                              <a:lumMod val="50000"/>
                            </a:schemeClr>
                          </a:solidFill>
                        </a:rPr>
                        <a:t>(2981 probes)</a:t>
                      </a:r>
                    </a:p>
                  </a:txBody>
                  <a:tcPr/>
                </a:tc>
                <a:tc>
                  <a:txBody>
                    <a:bodyPr/>
                    <a:lstStyle/>
                    <a:p>
                      <a:pPr algn="ctr"/>
                      <a:r>
                        <a:rPr lang="en-US" dirty="0">
                          <a:solidFill>
                            <a:schemeClr val="tx1">
                              <a:lumMod val="50000"/>
                            </a:schemeClr>
                          </a:solidFill>
                        </a:rPr>
                        <a:t>2612</a:t>
                      </a:r>
                    </a:p>
                  </a:txBody>
                  <a:tcPr/>
                </a:tc>
                <a:tc>
                  <a:txBody>
                    <a:bodyPr/>
                    <a:lstStyle/>
                    <a:p>
                      <a:pPr algn="ctr"/>
                      <a:r>
                        <a:rPr lang="en-US" dirty="0">
                          <a:solidFill>
                            <a:schemeClr val="tx1">
                              <a:lumMod val="50000"/>
                            </a:schemeClr>
                          </a:solidFill>
                        </a:rPr>
                        <a:t>123</a:t>
                      </a:r>
                    </a:p>
                  </a:txBody>
                  <a:tcPr/>
                </a:tc>
                <a:extLst>
                  <a:ext uri="{0D108BD9-81ED-4DB2-BD59-A6C34878D82A}">
                    <a16:rowId xmlns:a16="http://schemas.microsoft.com/office/drawing/2014/main" val="2984089777"/>
                  </a:ext>
                </a:extLst>
              </a:tr>
              <a:tr h="459134">
                <a:tc>
                  <a:txBody>
                    <a:bodyPr/>
                    <a:lstStyle/>
                    <a:p>
                      <a:r>
                        <a:rPr lang="en-US" dirty="0">
                          <a:solidFill>
                            <a:schemeClr val="tx1">
                              <a:lumMod val="50000"/>
                            </a:schemeClr>
                          </a:solidFill>
                        </a:rPr>
                        <a:t>20191113 </a:t>
                      </a:r>
                    </a:p>
                    <a:p>
                      <a:r>
                        <a:rPr lang="en-US" dirty="0">
                          <a:solidFill>
                            <a:schemeClr val="tx1">
                              <a:lumMod val="50000"/>
                            </a:schemeClr>
                          </a:solidFill>
                        </a:rPr>
                        <a:t>version 2.0</a:t>
                      </a:r>
                    </a:p>
                  </a:txBody>
                  <a:tcPr/>
                </a:tc>
                <a:tc>
                  <a:txBody>
                    <a:bodyPr/>
                    <a:lstStyle/>
                    <a:p>
                      <a:pPr algn="ctr"/>
                      <a:endParaRPr lang="en-US" dirty="0">
                        <a:solidFill>
                          <a:schemeClr val="tx1">
                            <a:lumMod val="50000"/>
                          </a:schemeClr>
                        </a:solidFill>
                      </a:endParaRPr>
                    </a:p>
                  </a:txBody>
                  <a:tcPr/>
                </a:tc>
                <a:tc>
                  <a:txBody>
                    <a:bodyPr/>
                    <a:lstStyle/>
                    <a:p>
                      <a:pPr algn="ctr"/>
                      <a:r>
                        <a:rPr lang="en-US" dirty="0">
                          <a:solidFill>
                            <a:schemeClr val="tx1">
                              <a:lumMod val="50000"/>
                            </a:schemeClr>
                          </a:solidFill>
                        </a:rPr>
                        <a:t>2730</a:t>
                      </a:r>
                    </a:p>
                    <a:p>
                      <a:pPr algn="ctr"/>
                      <a:r>
                        <a:rPr lang="en-US" dirty="0">
                          <a:solidFill>
                            <a:schemeClr val="tx1">
                              <a:lumMod val="50000"/>
                            </a:schemeClr>
                          </a:solidFill>
                        </a:rPr>
                        <a:t>(3386 probes)</a:t>
                      </a:r>
                    </a:p>
                  </a:txBody>
                  <a:tcPr/>
                </a:tc>
                <a:tc>
                  <a:txBody>
                    <a:bodyPr/>
                    <a:lstStyle/>
                    <a:p>
                      <a:pPr algn="ctr"/>
                      <a:r>
                        <a:rPr lang="en-US" dirty="0">
                          <a:solidFill>
                            <a:schemeClr val="tx1">
                              <a:lumMod val="50000"/>
                            </a:schemeClr>
                          </a:solidFill>
                        </a:rPr>
                        <a:t>118</a:t>
                      </a:r>
                    </a:p>
                  </a:txBody>
                  <a:tcPr/>
                </a:tc>
                <a:extLst>
                  <a:ext uri="{0D108BD9-81ED-4DB2-BD59-A6C34878D82A}">
                    <a16:rowId xmlns:a16="http://schemas.microsoft.com/office/drawing/2014/main" val="4153061410"/>
                  </a:ext>
                </a:extLst>
              </a:tr>
            </a:tbl>
          </a:graphicData>
        </a:graphic>
      </p:graphicFrame>
      <p:sp>
        <p:nvSpPr>
          <p:cNvPr id="6" name="TextBox 5">
            <a:extLst>
              <a:ext uri="{FF2B5EF4-FFF2-40B4-BE49-F238E27FC236}">
                <a16:creationId xmlns:a16="http://schemas.microsoft.com/office/drawing/2014/main" id="{8D55DA12-1EBF-440F-9306-A00AE379AA8F}"/>
              </a:ext>
            </a:extLst>
          </p:cNvPr>
          <p:cNvSpPr txBox="1"/>
          <p:nvPr/>
        </p:nvSpPr>
        <p:spPr>
          <a:xfrm>
            <a:off x="1274618" y="3551384"/>
            <a:ext cx="9467273" cy="31393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lumMod val="50000"/>
                  </a:srgbClr>
                </a:solidFill>
                <a:effectLst/>
                <a:uLnTx/>
                <a:uFillTx/>
                <a:latin typeface="Verdana"/>
                <a:ea typeface="+mn-ea"/>
                <a:cs typeface="+mn-cs"/>
              </a:rPr>
              <a:t>123 genes on version 1.2, NOT on version 2.0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lumMod val="50000"/>
                  </a:srgbClr>
                </a:solidFill>
                <a:effectLst/>
                <a:uLnTx/>
                <a:uFillTx/>
                <a:latin typeface="Verdana"/>
                <a:ea typeface="+mn-ea"/>
                <a:cs typeface="+mn-cs"/>
              </a:rPr>
              <a:t>118 genes on version 2.0, NOT on version 1.2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505050">
                    <a:lumMod val="50000"/>
                  </a:srgbClr>
                </a:solidFill>
                <a:latin typeface="Verdana"/>
              </a:rPr>
              <a:t>Few of these differences could simply be due to different gene annotation sources used. </a:t>
            </a:r>
            <a:endParaRPr kumimoji="0" lang="en-US" sz="1800" b="0" i="0" u="none" strike="noStrike" kern="1200" cap="none" spc="0" normalizeH="0" baseline="0" noProof="0" dirty="0">
              <a:ln>
                <a:noFill/>
              </a:ln>
              <a:solidFill>
                <a:srgbClr val="505050">
                  <a:lumMod val="50000"/>
                </a:srgbClr>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505050">
                  <a:lumMod val="50000"/>
                </a:srgbClr>
              </a:solidFill>
              <a:latin typeface="Verdan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505050">
                    <a:lumMod val="50000"/>
                  </a:srgbClr>
                </a:solidFill>
                <a:latin typeface="Verdana"/>
              </a:rPr>
              <a:t>2612 common genes: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505050">
                    <a:lumMod val="50000"/>
                  </a:srgbClr>
                </a:solidFill>
                <a:latin typeface="Verdana"/>
              </a:rPr>
              <a:t>Each gene can have 1 or more probes.</a:t>
            </a:r>
          </a:p>
          <a:p>
            <a:pPr marL="285750" indent="-285750">
              <a:buFont typeface="Wingdings" panose="05000000000000000000" pitchFamily="2" charset="2"/>
              <a:buChar char="q"/>
              <a:defRPr/>
            </a:pPr>
            <a:r>
              <a:rPr lang="en-US" dirty="0">
                <a:solidFill>
                  <a:srgbClr val="505050">
                    <a:lumMod val="50000"/>
                  </a:srgbClr>
                </a:solidFill>
              </a:rPr>
              <a:t>For 2236 genes, at least one probe sequence is common between the two platform versions.</a:t>
            </a:r>
            <a:endParaRPr lang="en-US" dirty="0">
              <a:solidFill>
                <a:srgbClr val="505050">
                  <a:lumMod val="50000"/>
                </a:srgbClr>
              </a:solidFill>
              <a:latin typeface="Verdana"/>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dirty="0">
                <a:solidFill>
                  <a:srgbClr val="505050">
                    <a:lumMod val="50000"/>
                  </a:srgbClr>
                </a:solidFill>
                <a:latin typeface="Verdana"/>
              </a:rPr>
              <a:t>for 376 genes, there is NO common probe sequence between the two platform versions. </a:t>
            </a:r>
          </a:p>
        </p:txBody>
      </p:sp>
    </p:spTree>
    <p:extLst>
      <p:ext uri="{BB962C8B-B14F-4D97-AF65-F5344CB8AC3E}">
        <p14:creationId xmlns:p14="http://schemas.microsoft.com/office/powerpoint/2010/main" val="1749500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A4FC70-9509-4CB8-ADB7-FB102D091467}"/>
              </a:ext>
            </a:extLst>
          </p:cNvPr>
          <p:cNvSpPr>
            <a:spLocks noGrp="1"/>
          </p:cNvSpPr>
          <p:nvPr>
            <p:ph idx="1"/>
          </p:nvPr>
        </p:nvSpPr>
        <p:spPr>
          <a:xfrm>
            <a:off x="1348509" y="897082"/>
            <a:ext cx="9873673" cy="5063836"/>
          </a:xfrm>
        </p:spPr>
        <p:txBody>
          <a:bodyPr>
            <a:noAutofit/>
          </a:bodyPr>
          <a:lstStyle/>
          <a:p>
            <a:pPr marL="0" indent="0" algn="ctr">
              <a:buNone/>
            </a:pPr>
            <a:r>
              <a:rPr lang="en-US" sz="12000" dirty="0" err="1">
                <a:solidFill>
                  <a:schemeClr val="tx1">
                    <a:lumMod val="50000"/>
                  </a:schemeClr>
                </a:solidFill>
              </a:rPr>
              <a:t>TempO</a:t>
            </a:r>
            <a:r>
              <a:rPr lang="en-US" sz="12000" dirty="0">
                <a:solidFill>
                  <a:schemeClr val="tx1">
                    <a:lumMod val="50000"/>
                  </a:schemeClr>
                </a:solidFill>
              </a:rPr>
              <a:t>-seq QC</a:t>
            </a:r>
          </a:p>
        </p:txBody>
      </p:sp>
    </p:spTree>
    <p:extLst>
      <p:ext uri="{BB962C8B-B14F-4D97-AF65-F5344CB8AC3E}">
        <p14:creationId xmlns:p14="http://schemas.microsoft.com/office/powerpoint/2010/main" val="3706187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75805E9-C7A8-492E-BED4-D381833729D9}"/>
              </a:ext>
            </a:extLst>
          </p:cNvPr>
          <p:cNvPicPr>
            <a:picLocks noGrp="1" noChangeAspect="1"/>
          </p:cNvPicPr>
          <p:nvPr>
            <p:ph idx="1"/>
          </p:nvPr>
        </p:nvPicPr>
        <p:blipFill>
          <a:blip r:embed="rId2"/>
          <a:stretch>
            <a:fillRect/>
          </a:stretch>
        </p:blipFill>
        <p:spPr>
          <a:xfrm>
            <a:off x="1032414" y="1524948"/>
            <a:ext cx="4643437" cy="4386263"/>
          </a:xfrm>
          <a:prstGeom prst="rect">
            <a:avLst/>
          </a:prstGeom>
        </p:spPr>
      </p:pic>
      <p:sp>
        <p:nvSpPr>
          <p:cNvPr id="3" name="Title 2">
            <a:extLst>
              <a:ext uri="{FF2B5EF4-FFF2-40B4-BE49-F238E27FC236}">
                <a16:creationId xmlns:a16="http://schemas.microsoft.com/office/drawing/2014/main" id="{5B6A980A-C355-43BA-B937-6A443058ED0D}"/>
              </a:ext>
            </a:extLst>
          </p:cNvPr>
          <p:cNvSpPr>
            <a:spLocks noGrp="1"/>
          </p:cNvSpPr>
          <p:nvPr>
            <p:ph type="title"/>
          </p:nvPr>
        </p:nvSpPr>
        <p:spPr/>
        <p:txBody>
          <a:bodyPr/>
          <a:lstStyle/>
          <a:p>
            <a:r>
              <a:rPr lang="en-US" dirty="0"/>
              <a:t>QC and Outlier Detection Workflow</a:t>
            </a:r>
          </a:p>
        </p:txBody>
      </p:sp>
      <p:sp>
        <p:nvSpPr>
          <p:cNvPr id="5" name="TextBox 4">
            <a:extLst>
              <a:ext uri="{FF2B5EF4-FFF2-40B4-BE49-F238E27FC236}">
                <a16:creationId xmlns:a16="http://schemas.microsoft.com/office/drawing/2014/main" id="{97F562B7-B202-443A-875E-BBA3841FCEE2}"/>
              </a:ext>
            </a:extLst>
          </p:cNvPr>
          <p:cNvSpPr txBox="1"/>
          <p:nvPr/>
        </p:nvSpPr>
        <p:spPr>
          <a:xfrm>
            <a:off x="5675850" y="4941397"/>
            <a:ext cx="5503986" cy="1077218"/>
          </a:xfrm>
          <a:prstGeom prst="rect">
            <a:avLst/>
          </a:prstGeom>
          <a:noFill/>
        </p:spPr>
        <p:txBody>
          <a:bodyPr wrap="square" rtlCol="0">
            <a:spAutoFit/>
          </a:bodyPr>
          <a:lstStyle/>
          <a:p>
            <a:pPr marL="342900" indent="-342900">
              <a:buFont typeface="+mj-lt"/>
              <a:buAutoNum type="arabicPeriod"/>
            </a:pPr>
            <a:r>
              <a:rPr lang="en-US" sz="1600" dirty="0">
                <a:solidFill>
                  <a:schemeClr val="tx1">
                    <a:lumMod val="50000"/>
                  </a:schemeClr>
                </a:solidFill>
              </a:rPr>
              <a:t>Correlation between technical replicates for a given chemical/concentration/run/</a:t>
            </a:r>
          </a:p>
          <a:p>
            <a:pPr marL="342900" indent="-342900">
              <a:buFont typeface="+mj-lt"/>
              <a:buAutoNum type="arabicPeriod"/>
            </a:pPr>
            <a:r>
              <a:rPr lang="en-US" sz="1600" dirty="0">
                <a:solidFill>
                  <a:schemeClr val="tx1">
                    <a:lumMod val="50000"/>
                  </a:schemeClr>
                </a:solidFill>
              </a:rPr>
              <a:t>PCA</a:t>
            </a:r>
          </a:p>
          <a:p>
            <a:pPr marL="342900" indent="-342900">
              <a:buFont typeface="+mj-lt"/>
              <a:buAutoNum type="arabicPeriod"/>
            </a:pPr>
            <a:r>
              <a:rPr lang="en-US" sz="1600" dirty="0">
                <a:solidFill>
                  <a:schemeClr val="tx1">
                    <a:lumMod val="50000"/>
                  </a:schemeClr>
                </a:solidFill>
              </a:rPr>
              <a:t>Hierarchical Cluster Analysis</a:t>
            </a:r>
          </a:p>
        </p:txBody>
      </p:sp>
      <p:sp>
        <p:nvSpPr>
          <p:cNvPr id="2" name="TextBox 1">
            <a:extLst>
              <a:ext uri="{FF2B5EF4-FFF2-40B4-BE49-F238E27FC236}">
                <a16:creationId xmlns:a16="http://schemas.microsoft.com/office/drawing/2014/main" id="{DCC22EB3-2C0C-4336-BB6B-4E91946BD531}"/>
              </a:ext>
            </a:extLst>
          </p:cNvPr>
          <p:cNvSpPr txBox="1"/>
          <p:nvPr/>
        </p:nvSpPr>
        <p:spPr>
          <a:xfrm>
            <a:off x="5675851" y="2596646"/>
            <a:ext cx="6078417" cy="1600438"/>
          </a:xfrm>
          <a:prstGeom prst="rect">
            <a:avLst/>
          </a:prstGeom>
          <a:noFill/>
        </p:spPr>
        <p:txBody>
          <a:bodyPr wrap="square" rtlCol="0">
            <a:spAutoFit/>
          </a:bodyPr>
          <a:lstStyle/>
          <a:p>
            <a:r>
              <a:rPr lang="en-US" dirty="0">
                <a:solidFill>
                  <a:schemeClr val="tx1">
                    <a:lumMod val="50000"/>
                  </a:schemeClr>
                </a:solidFill>
              </a:rPr>
              <a:t>For each sample, evaluate: </a:t>
            </a:r>
          </a:p>
          <a:p>
            <a:pPr marL="342900" indent="-342900">
              <a:buFont typeface="+mj-lt"/>
              <a:buAutoNum type="arabicPeriod"/>
            </a:pPr>
            <a:r>
              <a:rPr lang="en-US" sz="1600" dirty="0">
                <a:solidFill>
                  <a:schemeClr val="tx1">
                    <a:lumMod val="50000"/>
                  </a:schemeClr>
                </a:solidFill>
              </a:rPr>
              <a:t>total sequenced reads </a:t>
            </a:r>
          </a:p>
          <a:p>
            <a:pPr marL="342900" indent="-342900">
              <a:buFont typeface="+mj-lt"/>
              <a:buAutoNum type="arabicPeriod"/>
            </a:pPr>
            <a:r>
              <a:rPr lang="en-US" sz="1600" dirty="0">
                <a:solidFill>
                  <a:schemeClr val="tx1">
                    <a:lumMod val="50000"/>
                  </a:schemeClr>
                </a:solidFill>
              </a:rPr>
              <a:t>alignment rate</a:t>
            </a:r>
          </a:p>
          <a:p>
            <a:pPr marL="342900" indent="-342900">
              <a:buFont typeface="+mj-lt"/>
              <a:buAutoNum type="arabicPeriod"/>
            </a:pPr>
            <a:r>
              <a:rPr lang="en-US" sz="1600" dirty="0">
                <a:solidFill>
                  <a:schemeClr val="tx1">
                    <a:lumMod val="50000"/>
                  </a:schemeClr>
                </a:solidFill>
              </a:rPr>
              <a:t>number of reads aligning to the platform manifest</a:t>
            </a:r>
          </a:p>
          <a:p>
            <a:pPr marL="342900" indent="-342900">
              <a:buFont typeface="+mj-lt"/>
              <a:buAutoNum type="arabicPeriod"/>
            </a:pPr>
            <a:r>
              <a:rPr lang="en-US" sz="1600" dirty="0">
                <a:solidFill>
                  <a:schemeClr val="tx1">
                    <a:lumMod val="50000"/>
                  </a:schemeClr>
                </a:solidFill>
              </a:rPr>
              <a:t>percentage of expressed probes (probes with at least 5 reads)</a:t>
            </a:r>
          </a:p>
        </p:txBody>
      </p:sp>
      <p:sp>
        <p:nvSpPr>
          <p:cNvPr id="7" name="Rectangle 6">
            <a:extLst>
              <a:ext uri="{FF2B5EF4-FFF2-40B4-BE49-F238E27FC236}">
                <a16:creationId xmlns:a16="http://schemas.microsoft.com/office/drawing/2014/main" id="{A9234F0A-95C6-4586-A44B-5C4649615664}"/>
              </a:ext>
            </a:extLst>
          </p:cNvPr>
          <p:cNvSpPr/>
          <p:nvPr/>
        </p:nvSpPr>
        <p:spPr>
          <a:xfrm>
            <a:off x="5105008" y="1741342"/>
            <a:ext cx="4488281" cy="369332"/>
          </a:xfrm>
          <a:prstGeom prst="rect">
            <a:avLst/>
          </a:prstGeom>
        </p:spPr>
        <p:txBody>
          <a:bodyPr wrap="none">
            <a:spAutoFit/>
          </a:bodyPr>
          <a:lstStyle/>
          <a:p>
            <a:pPr lvl="0" algn="ctr" defTabSz="1219170">
              <a:defRPr/>
            </a:pPr>
            <a:r>
              <a:rPr lang="en-US" dirty="0">
                <a:solidFill>
                  <a:schemeClr val="tx1">
                    <a:lumMod val="50000"/>
                  </a:schemeClr>
                </a:solidFill>
              </a:rPr>
              <a:t>191113 version 2.0 probe sequences</a:t>
            </a:r>
          </a:p>
        </p:txBody>
      </p:sp>
    </p:spTree>
    <p:extLst>
      <p:ext uri="{BB962C8B-B14F-4D97-AF65-F5344CB8AC3E}">
        <p14:creationId xmlns:p14="http://schemas.microsoft.com/office/powerpoint/2010/main" val="23622899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A4FC70-9509-4CB8-ADB7-FB102D091467}"/>
              </a:ext>
            </a:extLst>
          </p:cNvPr>
          <p:cNvSpPr>
            <a:spLocks noGrp="1"/>
          </p:cNvSpPr>
          <p:nvPr>
            <p:ph idx="1"/>
          </p:nvPr>
        </p:nvSpPr>
        <p:spPr>
          <a:xfrm>
            <a:off x="1130159" y="1797977"/>
            <a:ext cx="8507002" cy="3069405"/>
          </a:xfrm>
        </p:spPr>
        <p:txBody>
          <a:bodyPr>
            <a:noAutofit/>
          </a:bodyPr>
          <a:lstStyle/>
          <a:p>
            <a:pPr marL="0" indent="0" algn="ctr">
              <a:buNone/>
            </a:pPr>
            <a:r>
              <a:rPr lang="en-US" sz="12000" dirty="0">
                <a:solidFill>
                  <a:schemeClr val="tx1">
                    <a:lumMod val="50000"/>
                  </a:schemeClr>
                </a:solidFill>
              </a:rPr>
              <a:t> QC Report</a:t>
            </a:r>
          </a:p>
        </p:txBody>
      </p:sp>
      <p:pic>
        <p:nvPicPr>
          <p:cNvPr id="3" name="Picture 2">
            <a:extLst>
              <a:ext uri="{FF2B5EF4-FFF2-40B4-BE49-F238E27FC236}">
                <a16:creationId xmlns:a16="http://schemas.microsoft.com/office/drawing/2014/main" id="{B8488D18-5F7F-4C1C-85D1-633060E83350}"/>
              </a:ext>
            </a:extLst>
          </p:cNvPr>
          <p:cNvPicPr>
            <a:picLocks noChangeAspect="1"/>
          </p:cNvPicPr>
          <p:nvPr/>
        </p:nvPicPr>
        <p:blipFill>
          <a:blip r:embed="rId2"/>
          <a:stretch>
            <a:fillRect/>
          </a:stretch>
        </p:blipFill>
        <p:spPr>
          <a:xfrm>
            <a:off x="9637161" y="148237"/>
            <a:ext cx="2134419" cy="2013973"/>
          </a:xfrm>
          <a:prstGeom prst="rect">
            <a:avLst/>
          </a:prstGeom>
        </p:spPr>
      </p:pic>
      <p:sp>
        <p:nvSpPr>
          <p:cNvPr id="4" name="Oval 3">
            <a:extLst>
              <a:ext uri="{FF2B5EF4-FFF2-40B4-BE49-F238E27FC236}">
                <a16:creationId xmlns:a16="http://schemas.microsoft.com/office/drawing/2014/main" id="{AA94EF0F-4CEC-4F1A-A265-371E04E6D851}"/>
              </a:ext>
            </a:extLst>
          </p:cNvPr>
          <p:cNvSpPr/>
          <p:nvPr/>
        </p:nvSpPr>
        <p:spPr>
          <a:xfrm>
            <a:off x="9804152" y="148237"/>
            <a:ext cx="2134419" cy="920275"/>
          </a:xfrm>
          <a:prstGeom prst="ellipse">
            <a:avLst/>
          </a:prstGeom>
          <a:noFill/>
          <a:ln>
            <a:solidFill>
              <a:schemeClr val="tx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935208"/>
      </p:ext>
    </p:extLst>
  </p:cSld>
  <p:clrMapOvr>
    <a:masterClrMapping/>
  </p:clrMapOvr>
</p:sld>
</file>

<file path=ppt/theme/theme1.xml><?xml version="1.0" encoding="utf-8"?>
<a:theme xmlns:a="http://schemas.openxmlformats.org/drawingml/2006/main" name="Sciome widescreen template">
  <a:themeElements>
    <a:clrScheme name="Sciome">
      <a:dk1>
        <a:srgbClr val="505050"/>
      </a:dk1>
      <a:lt1>
        <a:srgbClr val="FFFFFF"/>
      </a:lt1>
      <a:dk2>
        <a:srgbClr val="00334D"/>
      </a:dk2>
      <a:lt2>
        <a:srgbClr val="E3E6E8"/>
      </a:lt2>
      <a:accent1>
        <a:srgbClr val="145372"/>
      </a:accent1>
      <a:accent2>
        <a:srgbClr val="006699"/>
      </a:accent2>
      <a:accent3>
        <a:srgbClr val="4C869A"/>
      </a:accent3>
      <a:accent4>
        <a:srgbClr val="73848C"/>
      </a:accent4>
      <a:accent5>
        <a:srgbClr val="95B5C5"/>
      </a:accent5>
      <a:accent6>
        <a:srgbClr val="E3E6E8"/>
      </a:accent6>
      <a:hlink>
        <a:srgbClr val="006699"/>
      </a:hlink>
      <a:folHlink>
        <a:srgbClr val="006699"/>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Sciome_Slide_Template_v2.potx" id="{3285DEE7-F9D5-474F-9109-C9A1B6C32263}" vid="{9DAE4BDB-67D1-4001-BC42-3444D196E770}"/>
    </a:ext>
  </a:extLst>
</a:theme>
</file>

<file path=ppt/theme/theme2.xml><?xml version="1.0" encoding="utf-8"?>
<a:theme xmlns:a="http://schemas.openxmlformats.org/drawingml/2006/main" name="Sciome Theme">
  <a:themeElements>
    <a:clrScheme name="Sciome">
      <a:dk1>
        <a:srgbClr val="505050"/>
      </a:dk1>
      <a:lt1>
        <a:srgbClr val="FFFFFF"/>
      </a:lt1>
      <a:dk2>
        <a:srgbClr val="00334D"/>
      </a:dk2>
      <a:lt2>
        <a:srgbClr val="E3E6E8"/>
      </a:lt2>
      <a:accent1>
        <a:srgbClr val="145372"/>
      </a:accent1>
      <a:accent2>
        <a:srgbClr val="006699"/>
      </a:accent2>
      <a:accent3>
        <a:srgbClr val="4C869A"/>
      </a:accent3>
      <a:accent4>
        <a:srgbClr val="73848C"/>
      </a:accent4>
      <a:accent5>
        <a:srgbClr val="95B5C5"/>
      </a:accent5>
      <a:accent6>
        <a:srgbClr val="E3E6E8"/>
      </a:accent6>
      <a:hlink>
        <a:srgbClr val="006699"/>
      </a:hlink>
      <a:folHlink>
        <a:srgbClr val="006699"/>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Sciome_Slide_Template_v2.potx" id="{3285DEE7-F9D5-474F-9109-C9A1B6C32263}" vid="{3439646B-0C09-4293-B406-3C9EB6A50AD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Sciome_Slide_Template_v2</Template>
  <TotalTime>2937</TotalTime>
  <Words>3091</Words>
  <Application>Microsoft Office PowerPoint</Application>
  <PresentationFormat>Widescreen</PresentationFormat>
  <Paragraphs>1436</Paragraphs>
  <Slides>54</Slides>
  <Notes>6</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54</vt:i4>
      </vt:variant>
    </vt:vector>
  </HeadingPairs>
  <TitlesOfParts>
    <vt:vector size="61" baseType="lpstr">
      <vt:lpstr>Arial</vt:lpstr>
      <vt:lpstr>Calibri</vt:lpstr>
      <vt:lpstr>Verdana</vt:lpstr>
      <vt:lpstr>Wingdings</vt:lpstr>
      <vt:lpstr>Sciome widescreen template</vt:lpstr>
      <vt:lpstr>Sciome Theme</vt:lpstr>
      <vt:lpstr>Document</vt:lpstr>
      <vt:lpstr>tgmx17 2D Human S1500++ data</vt:lpstr>
      <vt:lpstr>Analysis/Tasks</vt:lpstr>
      <vt:lpstr>PowerPoint Presentation</vt:lpstr>
      <vt:lpstr>Human S1500++ version 2.0 Platform</vt:lpstr>
      <vt:lpstr>Manifest Comparison Using Probe Sequence</vt:lpstr>
      <vt:lpstr>Manifest Comparison Using Biospyder provided gene name</vt:lpstr>
      <vt:lpstr>PowerPoint Presentation</vt:lpstr>
      <vt:lpstr>QC and Outlier Detection Workflow</vt:lpstr>
      <vt:lpstr>PowerPoint Presentation</vt:lpstr>
      <vt:lpstr>QC and Outlier Detection</vt:lpstr>
      <vt:lpstr>Correlation between replicates</vt:lpstr>
      <vt:lpstr>PowerPoint Presentation</vt:lpstr>
      <vt:lpstr>PowerPoint Presentation</vt:lpstr>
      <vt:lpstr>PowerPoint Presentation</vt:lpstr>
      <vt:lpstr>Correlation between replicates</vt:lpstr>
      <vt:lpstr>Outlier Detection</vt:lpstr>
      <vt:lpstr>PowerPoint Presentation</vt:lpstr>
      <vt:lpstr>Human S1500++ version 2.0</vt:lpstr>
      <vt:lpstr>Updating BMDExpress Annotations</vt:lpstr>
      <vt:lpstr>Importing BMDExpress Ready Files</vt:lpstr>
      <vt:lpstr>tgmx17 Data QC Conclusion</vt:lpstr>
      <vt:lpstr>TGMX17 Downstream analysis</vt:lpstr>
      <vt:lpstr>PowerPoint Presentation</vt:lpstr>
      <vt:lpstr>Network Analysis  Goals</vt:lpstr>
      <vt:lpstr>Chemicals at the same concentration level</vt:lpstr>
      <vt:lpstr>Different concentrations of the same chemical</vt:lpstr>
      <vt:lpstr>PowerPoint Presentation</vt:lpstr>
      <vt:lpstr>Chemical Diversity Analysis Goals</vt:lpstr>
      <vt:lpstr>Chemical Diversity Analysis Goals</vt:lpstr>
      <vt:lpstr>Chemical Diversity analysis Dose response summary metrics</vt:lpstr>
      <vt:lpstr>Chemical Diversity analysis Dose response summary metric</vt:lpstr>
      <vt:lpstr>MAR2: Chemical Clusters</vt:lpstr>
      <vt:lpstr>MAR2: Chemical Clusters (Run1)</vt:lpstr>
      <vt:lpstr>Cytotoxic samples (Run1)</vt:lpstr>
      <vt:lpstr>Top Genes that distinguish clusters (Run1) (Top based on fold between clusters)</vt:lpstr>
      <vt:lpstr>HMGCS2_16503 Run1</vt:lpstr>
      <vt:lpstr>Example Probe: HMGCS2_16503 (Run1)</vt:lpstr>
      <vt:lpstr>FABP1_11582 Run1</vt:lpstr>
      <vt:lpstr>MAR2: Chemical Clusters</vt:lpstr>
      <vt:lpstr>MAR2: Chemical Clusters (Run2)</vt:lpstr>
      <vt:lpstr>Chemical Clusters across runs</vt:lpstr>
      <vt:lpstr>PowerPoint Presentation</vt:lpstr>
      <vt:lpstr>MDR-GSEA</vt:lpstr>
      <vt:lpstr>Pathway Definitions</vt:lpstr>
      <vt:lpstr>Pathway Significance Criteria : NES&gt;=1.5, pvalue&lt;0.005</vt:lpstr>
      <vt:lpstr>PowerPoint Presentation</vt:lpstr>
      <vt:lpstr>MDR-GSEA (Run1)</vt:lpstr>
      <vt:lpstr>MDR-GSEA (Run2)</vt:lpstr>
      <vt:lpstr>Monotonically Dose responsive genes Runs 1 and 2</vt:lpstr>
      <vt:lpstr>PowerPoint Presentation</vt:lpstr>
      <vt:lpstr>MDR-GSEA (Run1)</vt:lpstr>
      <vt:lpstr>MDR-GSEA (Run2)</vt:lpstr>
      <vt:lpstr>MDR-GSEA Pathways Runs 1 and 2</vt:lpstr>
      <vt:lpstr>Discussion items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Dhiral Phadke</dc:creator>
  <cp:lastModifiedBy>Dhiral Phadke</cp:lastModifiedBy>
  <cp:revision>240</cp:revision>
  <dcterms:created xsi:type="dcterms:W3CDTF">2020-06-02T13:52:14Z</dcterms:created>
  <dcterms:modified xsi:type="dcterms:W3CDTF">2020-12-11T20:12:26Z</dcterms:modified>
</cp:coreProperties>
</file>